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2" r:id="rId3"/>
    <p:sldId id="271" r:id="rId4"/>
    <p:sldId id="274" r:id="rId5"/>
    <p:sldId id="276" r:id="rId6"/>
    <p:sldId id="277" r:id="rId7"/>
    <p:sldId id="278" r:id="rId8"/>
    <p:sldId id="281" r:id="rId9"/>
    <p:sldId id="280" r:id="rId10"/>
    <p:sldId id="282" r:id="rId11"/>
    <p:sldId id="283" r:id="rId12"/>
    <p:sldId id="284" r:id="rId13"/>
  </p:sldIdLst>
  <p:sldSz cx="9906000" cy="6858000" type="A4"/>
  <p:notesSz cx="6797675" cy="992663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1" autoAdjust="0"/>
    <p:restoredTop sz="94605" autoAdjust="0"/>
  </p:normalViewPr>
  <p:slideViewPr>
    <p:cSldViewPr>
      <p:cViewPr varScale="1">
        <p:scale>
          <a:sx n="108" d="100"/>
          <a:sy n="108" d="100"/>
        </p:scale>
        <p:origin x="1446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image" Target="../media/image5.wmf"/><Relationship Id="rId5" Type="http://schemas.openxmlformats.org/officeDocument/2006/relationships/image" Target="../media/image9.jpg"/><Relationship Id="rId4" Type="http://schemas.openxmlformats.org/officeDocument/2006/relationships/image" Target="../media/image8.wmf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image" Target="../media/image8.wm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image" Target="../media/image5.wmf"/><Relationship Id="rId5" Type="http://schemas.openxmlformats.org/officeDocument/2006/relationships/image" Target="../media/image7.jpg"/><Relationship Id="rId4" Type="http://schemas.openxmlformats.org/officeDocument/2006/relationships/image" Target="../media/image8.w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image" Target="../media/image8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377B5E-E159-4B94-8371-E5A85ED6F2DE}" type="doc">
      <dgm:prSet loTypeId="urn:microsoft.com/office/officeart/2008/layout/CircularPictureCallout" loCatId="pictur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B4EE7132-8FF5-41BA-A213-3B6E704E0BE8}">
      <dgm:prSet/>
      <dgm:spPr/>
      <dgm:t>
        <a:bodyPr/>
        <a:lstStyle/>
        <a:p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ECF7AF-642F-44C1-A1A1-38B03601E495}" type="parTrans" cxnId="{273B17A1-4E8B-43BF-910C-7D46ADCFDE8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75F3B6-4934-471C-B17C-4A5E59BF2333}" type="sibTrans" cxnId="{273B17A1-4E8B-43BF-910C-7D46ADCFDE8A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7E6A6F-685D-4A04-AE36-DE9D8AF47DC4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Many used EIF</a:t>
          </a:r>
        </a:p>
      </dgm:t>
    </dgm:pt>
    <dgm:pt modelId="{A7A75F3C-13D3-43DC-BD70-1A7B3B04BF00}" type="parTrans" cxnId="{82F4FC6E-B78B-4D0E-89D0-2F556F20DC7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C997E8-7B38-4C58-A4E9-23ACF08F8852}" type="sibTrans" cxnId="{82F4FC6E-B78B-4D0E-89D0-2F556F20DC74}">
      <dgm:prSet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1285" b="21285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C0D209-7706-4156-B068-0D341894ACF1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2014-20: ex ante assessment obligatory</a:t>
          </a:r>
        </a:p>
      </dgm:t>
    </dgm:pt>
    <dgm:pt modelId="{29EBEB3F-F2C9-41AB-BC55-BB4F5191C640}" type="parTrans" cxnId="{B6F45B02-A536-4C5E-A7CD-793180B45EF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220082-BAA9-4AA2-81E5-76585EDA0F91}" type="sibTrans" cxnId="{B6F45B02-A536-4C5E-A7CD-793180B45EF1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491295-DF26-4E04-8322-2B92CB28E1DF}">
      <dgm:prSet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 lesson: 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quality gap analysis is crucial</a:t>
          </a:r>
        </a:p>
      </dgm:t>
    </dgm:pt>
    <dgm:pt modelId="{8BE5C73D-3734-49DE-9B06-CF4F257E4E61}" type="parTrans" cxnId="{2FD757AD-9E7D-4B83-AC51-0DB55565890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D697D3-89FB-423C-A827-D4CB2CCE73C2}" type="sibTrans" cxnId="{2FD757AD-9E7D-4B83-AC51-0DB555658900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0F67FD-A469-42CA-A19A-CDD44C3847CE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Some undertook dedicated gap analyses</a:t>
          </a:r>
        </a:p>
      </dgm:t>
    </dgm:pt>
    <dgm:pt modelId="{23E856D2-B2F7-4B0D-AD86-516249071A57}" type="sibTrans" cxnId="{B4165A75-F465-47BF-B4AC-12775843F3E9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C190D6-57E2-4C0D-A498-C348C8A1783D}" type="parTrans" cxnId="{B4165A75-F465-47BF-B4AC-12775843F3E9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2C944D-97D1-4F96-87BD-EA738C5A287D}" type="pres">
      <dgm:prSet presAssocID="{50377B5E-E159-4B94-8371-E5A85ED6F2DE}" presName="Name0" presStyleCnt="0">
        <dgm:presLayoutVars>
          <dgm:chMax val="7"/>
          <dgm:chPref val="7"/>
          <dgm:dir/>
        </dgm:presLayoutVars>
      </dgm:prSet>
      <dgm:spPr/>
    </dgm:pt>
    <dgm:pt modelId="{4EC3B899-0A50-4952-8B7E-DB0AE48D0A15}" type="pres">
      <dgm:prSet presAssocID="{50377B5E-E159-4B94-8371-E5A85ED6F2DE}" presName="Name1" presStyleCnt="0"/>
      <dgm:spPr/>
    </dgm:pt>
    <dgm:pt modelId="{7E80C23A-1120-4DE5-BEF5-81AA6F34D677}" type="pres">
      <dgm:prSet presAssocID="{4775F3B6-4934-471C-B17C-4A5E59BF2333}" presName="picture_1" presStyleCnt="0"/>
      <dgm:spPr/>
    </dgm:pt>
    <dgm:pt modelId="{9ED1E962-E447-42FB-BEE3-38BBAAA47EAA}" type="pres">
      <dgm:prSet presAssocID="{4775F3B6-4934-471C-B17C-4A5E59BF2333}" presName="pictureRepeatNode" presStyleLbl="alignImgPlace1" presStyleIdx="0" presStyleCnt="5"/>
      <dgm:spPr/>
    </dgm:pt>
    <dgm:pt modelId="{D8E4334A-28B9-47F6-9553-85473A3A44C4}" type="pres">
      <dgm:prSet presAssocID="{B4EE7132-8FF5-41BA-A213-3B6E704E0BE8}" presName="text_1" presStyleLbl="node1" presStyleIdx="0" presStyleCnt="0">
        <dgm:presLayoutVars>
          <dgm:bulletEnabled val="1"/>
        </dgm:presLayoutVars>
      </dgm:prSet>
      <dgm:spPr/>
    </dgm:pt>
    <dgm:pt modelId="{47FF87AA-6488-415C-9660-197827076BED}" type="pres">
      <dgm:prSet presAssocID="{23E856D2-B2F7-4B0D-AD86-516249071A57}" presName="picture_2" presStyleCnt="0"/>
      <dgm:spPr/>
    </dgm:pt>
    <dgm:pt modelId="{9F287E60-B666-4703-A151-292C68129350}" type="pres">
      <dgm:prSet presAssocID="{23E856D2-B2F7-4B0D-AD86-516249071A57}" presName="pictureRepeatNode" presStyleLbl="alignImgPlace1" presStyleIdx="1" presStyleCnt="5"/>
      <dgm:spPr/>
    </dgm:pt>
    <dgm:pt modelId="{A53465B2-3D62-4665-B252-8EA21368CBB6}" type="pres">
      <dgm:prSet presAssocID="{FD0F67FD-A469-42CA-A19A-CDD44C3847CE}" presName="line_2" presStyleLbl="parChTrans1D1" presStyleIdx="0" presStyleCnt="4"/>
      <dgm:spPr/>
    </dgm:pt>
    <dgm:pt modelId="{D9C3E534-BB2F-43DE-87EB-2908C95FD4E7}" type="pres">
      <dgm:prSet presAssocID="{FD0F67FD-A469-42CA-A19A-CDD44C3847CE}" presName="textparent_2" presStyleLbl="node1" presStyleIdx="0" presStyleCnt="0"/>
      <dgm:spPr/>
    </dgm:pt>
    <dgm:pt modelId="{67A85BDC-087A-401D-870C-4C5E29123E7A}" type="pres">
      <dgm:prSet presAssocID="{FD0F67FD-A469-42CA-A19A-CDD44C3847CE}" presName="text_2" presStyleLbl="revTx" presStyleIdx="0" presStyleCnt="4">
        <dgm:presLayoutVars>
          <dgm:bulletEnabled val="1"/>
        </dgm:presLayoutVars>
      </dgm:prSet>
      <dgm:spPr/>
    </dgm:pt>
    <dgm:pt modelId="{C69C16B7-D50E-4B92-8660-743666C3CEC6}" type="pres">
      <dgm:prSet presAssocID="{55C997E8-7B38-4C58-A4E9-23ACF08F8852}" presName="picture_3" presStyleCnt="0"/>
      <dgm:spPr/>
    </dgm:pt>
    <dgm:pt modelId="{9D570EA8-F359-4925-9731-C1ABD3C0D778}" type="pres">
      <dgm:prSet presAssocID="{55C997E8-7B38-4C58-A4E9-23ACF08F8852}" presName="pictureRepeatNode" presStyleLbl="alignImgPlace1" presStyleIdx="2" presStyleCnt="5"/>
      <dgm:spPr/>
    </dgm:pt>
    <dgm:pt modelId="{98597826-9ABD-47CF-AFD8-C72C741751B6}" type="pres">
      <dgm:prSet presAssocID="{1F7E6A6F-685D-4A04-AE36-DE9D8AF47DC4}" presName="line_3" presStyleLbl="parChTrans1D1" presStyleIdx="1" presStyleCnt="4"/>
      <dgm:spPr/>
    </dgm:pt>
    <dgm:pt modelId="{20724E4C-E340-4245-81DF-A53D29648FF5}" type="pres">
      <dgm:prSet presAssocID="{1F7E6A6F-685D-4A04-AE36-DE9D8AF47DC4}" presName="textparent_3" presStyleLbl="node1" presStyleIdx="0" presStyleCnt="0"/>
      <dgm:spPr/>
    </dgm:pt>
    <dgm:pt modelId="{0161E9E8-4F95-4EDF-A24F-53B754E0FC7B}" type="pres">
      <dgm:prSet presAssocID="{1F7E6A6F-685D-4A04-AE36-DE9D8AF47DC4}" presName="text_3" presStyleLbl="revTx" presStyleIdx="1" presStyleCnt="4" custScaleX="373047">
        <dgm:presLayoutVars>
          <dgm:bulletEnabled val="1"/>
        </dgm:presLayoutVars>
      </dgm:prSet>
      <dgm:spPr/>
    </dgm:pt>
    <dgm:pt modelId="{A857C360-467F-4335-8EDB-569051811FB9}" type="pres">
      <dgm:prSet presAssocID="{EBD697D3-89FB-423C-A827-D4CB2CCE73C2}" presName="picture_4" presStyleCnt="0"/>
      <dgm:spPr/>
    </dgm:pt>
    <dgm:pt modelId="{D91B0532-FB0C-433D-965B-CD56E51440DA}" type="pres">
      <dgm:prSet presAssocID="{EBD697D3-89FB-423C-A827-D4CB2CCE73C2}" presName="pictureRepeatNode" presStyleLbl="alignImgPlace1" presStyleIdx="3" presStyleCnt="5"/>
      <dgm:spPr/>
    </dgm:pt>
    <dgm:pt modelId="{EC38237A-CCDB-4C09-B20F-A9E6D30F9CE0}" type="pres">
      <dgm:prSet presAssocID="{D2491295-DF26-4E04-8322-2B92CB28E1DF}" presName="line_4" presStyleLbl="parChTrans1D1" presStyleIdx="2" presStyleCnt="4"/>
      <dgm:spPr/>
    </dgm:pt>
    <dgm:pt modelId="{5EC41A2D-E59C-4ECE-914F-DCE0152D98A9}" type="pres">
      <dgm:prSet presAssocID="{D2491295-DF26-4E04-8322-2B92CB28E1DF}" presName="textparent_4" presStyleLbl="node1" presStyleIdx="0" presStyleCnt="0"/>
      <dgm:spPr/>
    </dgm:pt>
    <dgm:pt modelId="{E9297DFA-72F1-4F9F-AB16-951BFD2D50CD}" type="pres">
      <dgm:prSet presAssocID="{D2491295-DF26-4E04-8322-2B92CB28E1DF}" presName="text_4" presStyleLbl="revTx" presStyleIdx="2" presStyleCnt="4" custScaleX="160743">
        <dgm:presLayoutVars>
          <dgm:bulletEnabled val="1"/>
        </dgm:presLayoutVars>
      </dgm:prSet>
      <dgm:spPr/>
    </dgm:pt>
    <dgm:pt modelId="{BA40876B-0A5C-447B-B4AC-4630F65D9F59}" type="pres">
      <dgm:prSet presAssocID="{86220082-BAA9-4AA2-81E5-76585EDA0F91}" presName="picture_5" presStyleCnt="0"/>
      <dgm:spPr/>
    </dgm:pt>
    <dgm:pt modelId="{C76C4CF4-BA67-49AB-9F4D-4C7C30FB1D9F}" type="pres">
      <dgm:prSet presAssocID="{86220082-BAA9-4AA2-81E5-76585EDA0F91}" presName="pictureRepeatNode" presStyleLbl="alignImgPlace1" presStyleIdx="4" presStyleCnt="5"/>
      <dgm:spPr/>
    </dgm:pt>
    <dgm:pt modelId="{9EC23368-41D0-416F-8FE9-F7DE98DD9560}" type="pres">
      <dgm:prSet presAssocID="{77C0D209-7706-4156-B068-0D341894ACF1}" presName="line_5" presStyleLbl="parChTrans1D1" presStyleIdx="3" presStyleCnt="4"/>
      <dgm:spPr/>
    </dgm:pt>
    <dgm:pt modelId="{604B4F85-BA1D-4DC0-B8FC-44649B378394}" type="pres">
      <dgm:prSet presAssocID="{77C0D209-7706-4156-B068-0D341894ACF1}" presName="textparent_5" presStyleLbl="node1" presStyleIdx="0" presStyleCnt="0"/>
      <dgm:spPr/>
    </dgm:pt>
    <dgm:pt modelId="{6C2B99B3-51DF-47A0-AB2E-BAFD6DC33D2B}" type="pres">
      <dgm:prSet presAssocID="{77C0D209-7706-4156-B068-0D341894ACF1}" presName="text_5" presStyleLbl="revTx" presStyleIdx="3" presStyleCnt="4">
        <dgm:presLayoutVars>
          <dgm:bulletEnabled val="1"/>
        </dgm:presLayoutVars>
      </dgm:prSet>
      <dgm:spPr/>
    </dgm:pt>
  </dgm:ptLst>
  <dgm:cxnLst>
    <dgm:cxn modelId="{281FAB00-FD05-4E5B-B652-FBA73DADCE61}" type="presOf" srcId="{1F7E6A6F-685D-4A04-AE36-DE9D8AF47DC4}" destId="{0161E9E8-4F95-4EDF-A24F-53B754E0FC7B}" srcOrd="0" destOrd="0" presId="urn:microsoft.com/office/officeart/2008/layout/CircularPictureCallout"/>
    <dgm:cxn modelId="{B6F45B02-A536-4C5E-A7CD-793180B45EF1}" srcId="{50377B5E-E159-4B94-8371-E5A85ED6F2DE}" destId="{77C0D209-7706-4156-B068-0D341894ACF1}" srcOrd="4" destOrd="0" parTransId="{29EBEB3F-F2C9-41AB-BC55-BB4F5191C640}" sibTransId="{86220082-BAA9-4AA2-81E5-76585EDA0F91}"/>
    <dgm:cxn modelId="{F3EDDE13-8E39-434E-9611-15F4F1BDFEED}" type="presOf" srcId="{EBD697D3-89FB-423C-A827-D4CB2CCE73C2}" destId="{D91B0532-FB0C-433D-965B-CD56E51440DA}" srcOrd="0" destOrd="0" presId="urn:microsoft.com/office/officeart/2008/layout/CircularPictureCallout"/>
    <dgm:cxn modelId="{2A48F317-CD76-48E8-BAA7-2B4D357F2F33}" type="presOf" srcId="{23E856D2-B2F7-4B0D-AD86-516249071A57}" destId="{9F287E60-B666-4703-A151-292C68129350}" srcOrd="0" destOrd="0" presId="urn:microsoft.com/office/officeart/2008/layout/CircularPictureCallout"/>
    <dgm:cxn modelId="{CFE1151D-A217-49B1-9455-2A8F3C7057A5}" type="presOf" srcId="{50377B5E-E159-4B94-8371-E5A85ED6F2DE}" destId="{F52C944D-97D1-4F96-87BD-EA738C5A287D}" srcOrd="0" destOrd="0" presId="urn:microsoft.com/office/officeart/2008/layout/CircularPictureCallout"/>
    <dgm:cxn modelId="{FEE70C24-1979-4805-93A5-72DF6AE524DA}" type="presOf" srcId="{55C997E8-7B38-4C58-A4E9-23ACF08F8852}" destId="{9D570EA8-F359-4925-9731-C1ABD3C0D778}" srcOrd="0" destOrd="0" presId="urn:microsoft.com/office/officeart/2008/layout/CircularPictureCallout"/>
    <dgm:cxn modelId="{7E63BD3D-6BFB-49FD-BBC8-745E4995CDF4}" type="presOf" srcId="{B4EE7132-8FF5-41BA-A213-3B6E704E0BE8}" destId="{D8E4334A-28B9-47F6-9553-85473A3A44C4}" srcOrd="0" destOrd="0" presId="urn:microsoft.com/office/officeart/2008/layout/CircularPictureCallout"/>
    <dgm:cxn modelId="{82F4FC6E-B78B-4D0E-89D0-2F556F20DC74}" srcId="{50377B5E-E159-4B94-8371-E5A85ED6F2DE}" destId="{1F7E6A6F-685D-4A04-AE36-DE9D8AF47DC4}" srcOrd="2" destOrd="0" parTransId="{A7A75F3C-13D3-43DC-BD70-1A7B3B04BF00}" sibTransId="{55C997E8-7B38-4C58-A4E9-23ACF08F8852}"/>
    <dgm:cxn modelId="{B4165A75-F465-47BF-B4AC-12775843F3E9}" srcId="{50377B5E-E159-4B94-8371-E5A85ED6F2DE}" destId="{FD0F67FD-A469-42CA-A19A-CDD44C3847CE}" srcOrd="1" destOrd="0" parTransId="{D2C190D6-57E2-4C0D-A498-C348C8A1783D}" sibTransId="{23E856D2-B2F7-4B0D-AD86-516249071A57}"/>
    <dgm:cxn modelId="{9A859088-2257-41E2-962F-20EEDBFBF18A}" type="presOf" srcId="{86220082-BAA9-4AA2-81E5-76585EDA0F91}" destId="{C76C4CF4-BA67-49AB-9F4D-4C7C30FB1D9F}" srcOrd="0" destOrd="0" presId="urn:microsoft.com/office/officeart/2008/layout/CircularPictureCallout"/>
    <dgm:cxn modelId="{273B17A1-4E8B-43BF-910C-7D46ADCFDE8A}" srcId="{50377B5E-E159-4B94-8371-E5A85ED6F2DE}" destId="{B4EE7132-8FF5-41BA-A213-3B6E704E0BE8}" srcOrd="0" destOrd="0" parTransId="{6BECF7AF-642F-44C1-A1A1-38B03601E495}" sibTransId="{4775F3B6-4934-471C-B17C-4A5E59BF2333}"/>
    <dgm:cxn modelId="{2FD757AD-9E7D-4B83-AC51-0DB555658900}" srcId="{50377B5E-E159-4B94-8371-E5A85ED6F2DE}" destId="{D2491295-DF26-4E04-8322-2B92CB28E1DF}" srcOrd="3" destOrd="0" parTransId="{8BE5C73D-3734-49DE-9B06-CF4F257E4E61}" sibTransId="{EBD697D3-89FB-423C-A827-D4CB2CCE73C2}"/>
    <dgm:cxn modelId="{D77A27B3-458B-4236-A865-05002765C274}" type="presOf" srcId="{FD0F67FD-A469-42CA-A19A-CDD44C3847CE}" destId="{67A85BDC-087A-401D-870C-4C5E29123E7A}" srcOrd="0" destOrd="0" presId="urn:microsoft.com/office/officeart/2008/layout/CircularPictureCallout"/>
    <dgm:cxn modelId="{9DCA77B6-115E-4831-8325-05BB4DE5AEBB}" type="presOf" srcId="{4775F3B6-4934-471C-B17C-4A5E59BF2333}" destId="{9ED1E962-E447-42FB-BEE3-38BBAAA47EAA}" srcOrd="0" destOrd="0" presId="urn:microsoft.com/office/officeart/2008/layout/CircularPictureCallout"/>
    <dgm:cxn modelId="{045A73DA-C747-416A-B225-472F25C451E7}" type="presOf" srcId="{D2491295-DF26-4E04-8322-2B92CB28E1DF}" destId="{E9297DFA-72F1-4F9F-AB16-951BFD2D50CD}" srcOrd="0" destOrd="0" presId="urn:microsoft.com/office/officeart/2008/layout/CircularPictureCallout"/>
    <dgm:cxn modelId="{651FCCE4-83EE-409E-8D44-550375DA83A4}" type="presOf" srcId="{77C0D209-7706-4156-B068-0D341894ACF1}" destId="{6C2B99B3-51DF-47A0-AB2E-BAFD6DC33D2B}" srcOrd="0" destOrd="0" presId="urn:microsoft.com/office/officeart/2008/layout/CircularPictureCallout"/>
    <dgm:cxn modelId="{DEE97366-A821-4806-A896-73556E363D31}" type="presParOf" srcId="{F52C944D-97D1-4F96-87BD-EA738C5A287D}" destId="{4EC3B899-0A50-4952-8B7E-DB0AE48D0A15}" srcOrd="0" destOrd="0" presId="urn:microsoft.com/office/officeart/2008/layout/CircularPictureCallout"/>
    <dgm:cxn modelId="{812DB622-FA67-4840-BA8F-98A4A298317B}" type="presParOf" srcId="{4EC3B899-0A50-4952-8B7E-DB0AE48D0A15}" destId="{7E80C23A-1120-4DE5-BEF5-81AA6F34D677}" srcOrd="0" destOrd="0" presId="urn:microsoft.com/office/officeart/2008/layout/CircularPictureCallout"/>
    <dgm:cxn modelId="{E8848E0A-8049-42E4-BEB3-5D267ADBC425}" type="presParOf" srcId="{7E80C23A-1120-4DE5-BEF5-81AA6F34D677}" destId="{9ED1E962-E447-42FB-BEE3-38BBAAA47EAA}" srcOrd="0" destOrd="0" presId="urn:microsoft.com/office/officeart/2008/layout/CircularPictureCallout"/>
    <dgm:cxn modelId="{DB81203D-18DF-4D66-9B0D-5A888E3FB7D9}" type="presParOf" srcId="{4EC3B899-0A50-4952-8B7E-DB0AE48D0A15}" destId="{D8E4334A-28B9-47F6-9553-85473A3A44C4}" srcOrd="1" destOrd="0" presId="urn:microsoft.com/office/officeart/2008/layout/CircularPictureCallout"/>
    <dgm:cxn modelId="{B5770EE0-DB73-4102-8FF3-2244CD4BC329}" type="presParOf" srcId="{4EC3B899-0A50-4952-8B7E-DB0AE48D0A15}" destId="{47FF87AA-6488-415C-9660-197827076BED}" srcOrd="2" destOrd="0" presId="urn:microsoft.com/office/officeart/2008/layout/CircularPictureCallout"/>
    <dgm:cxn modelId="{97E2FC36-249A-4010-8C7A-EE11FB4243A7}" type="presParOf" srcId="{47FF87AA-6488-415C-9660-197827076BED}" destId="{9F287E60-B666-4703-A151-292C68129350}" srcOrd="0" destOrd="0" presId="urn:microsoft.com/office/officeart/2008/layout/CircularPictureCallout"/>
    <dgm:cxn modelId="{3785034C-568E-4E8F-90A5-58D29240A298}" type="presParOf" srcId="{4EC3B899-0A50-4952-8B7E-DB0AE48D0A15}" destId="{A53465B2-3D62-4665-B252-8EA21368CBB6}" srcOrd="3" destOrd="0" presId="urn:microsoft.com/office/officeart/2008/layout/CircularPictureCallout"/>
    <dgm:cxn modelId="{32F843E7-D13D-4D4F-A53E-E91B2906315D}" type="presParOf" srcId="{4EC3B899-0A50-4952-8B7E-DB0AE48D0A15}" destId="{D9C3E534-BB2F-43DE-87EB-2908C95FD4E7}" srcOrd="4" destOrd="0" presId="urn:microsoft.com/office/officeart/2008/layout/CircularPictureCallout"/>
    <dgm:cxn modelId="{204D6ACF-CA63-4B7B-9114-E7DA1B5712F3}" type="presParOf" srcId="{D9C3E534-BB2F-43DE-87EB-2908C95FD4E7}" destId="{67A85BDC-087A-401D-870C-4C5E29123E7A}" srcOrd="0" destOrd="0" presId="urn:microsoft.com/office/officeart/2008/layout/CircularPictureCallout"/>
    <dgm:cxn modelId="{31DD8E66-D5DF-4DBC-BEB9-47F20DC95FF4}" type="presParOf" srcId="{4EC3B899-0A50-4952-8B7E-DB0AE48D0A15}" destId="{C69C16B7-D50E-4B92-8660-743666C3CEC6}" srcOrd="5" destOrd="0" presId="urn:microsoft.com/office/officeart/2008/layout/CircularPictureCallout"/>
    <dgm:cxn modelId="{253A351D-C79F-4527-98E8-388DA109A975}" type="presParOf" srcId="{C69C16B7-D50E-4B92-8660-743666C3CEC6}" destId="{9D570EA8-F359-4925-9731-C1ABD3C0D778}" srcOrd="0" destOrd="0" presId="urn:microsoft.com/office/officeart/2008/layout/CircularPictureCallout"/>
    <dgm:cxn modelId="{CA3A7903-2A78-4D3C-BB00-22E30D1F74AB}" type="presParOf" srcId="{4EC3B899-0A50-4952-8B7E-DB0AE48D0A15}" destId="{98597826-9ABD-47CF-AFD8-C72C741751B6}" srcOrd="6" destOrd="0" presId="urn:microsoft.com/office/officeart/2008/layout/CircularPictureCallout"/>
    <dgm:cxn modelId="{BF8D2423-7886-4D5D-A138-AA7D9D27D111}" type="presParOf" srcId="{4EC3B899-0A50-4952-8B7E-DB0AE48D0A15}" destId="{20724E4C-E340-4245-81DF-A53D29648FF5}" srcOrd="7" destOrd="0" presId="urn:microsoft.com/office/officeart/2008/layout/CircularPictureCallout"/>
    <dgm:cxn modelId="{B443F0F1-5D92-44B2-9941-9DAAADD53354}" type="presParOf" srcId="{20724E4C-E340-4245-81DF-A53D29648FF5}" destId="{0161E9E8-4F95-4EDF-A24F-53B754E0FC7B}" srcOrd="0" destOrd="0" presId="urn:microsoft.com/office/officeart/2008/layout/CircularPictureCallout"/>
    <dgm:cxn modelId="{A31006D7-B746-4AD4-90EB-32C097F82F7C}" type="presParOf" srcId="{4EC3B899-0A50-4952-8B7E-DB0AE48D0A15}" destId="{A857C360-467F-4335-8EDB-569051811FB9}" srcOrd="8" destOrd="0" presId="urn:microsoft.com/office/officeart/2008/layout/CircularPictureCallout"/>
    <dgm:cxn modelId="{B09CF171-05AE-462D-ADEE-7702A9A61621}" type="presParOf" srcId="{A857C360-467F-4335-8EDB-569051811FB9}" destId="{D91B0532-FB0C-433D-965B-CD56E51440DA}" srcOrd="0" destOrd="0" presId="urn:microsoft.com/office/officeart/2008/layout/CircularPictureCallout"/>
    <dgm:cxn modelId="{0255C382-94A4-4B4F-9EBD-AECF3A8F8439}" type="presParOf" srcId="{4EC3B899-0A50-4952-8B7E-DB0AE48D0A15}" destId="{EC38237A-CCDB-4C09-B20F-A9E6D30F9CE0}" srcOrd="9" destOrd="0" presId="urn:microsoft.com/office/officeart/2008/layout/CircularPictureCallout"/>
    <dgm:cxn modelId="{28BE9B02-5101-44AD-8B54-6AE3C630A495}" type="presParOf" srcId="{4EC3B899-0A50-4952-8B7E-DB0AE48D0A15}" destId="{5EC41A2D-E59C-4ECE-914F-DCE0152D98A9}" srcOrd="10" destOrd="0" presId="urn:microsoft.com/office/officeart/2008/layout/CircularPictureCallout"/>
    <dgm:cxn modelId="{9C6C76D8-1D24-45AD-BCA9-CB8FE3F7F66D}" type="presParOf" srcId="{5EC41A2D-E59C-4ECE-914F-DCE0152D98A9}" destId="{E9297DFA-72F1-4F9F-AB16-951BFD2D50CD}" srcOrd="0" destOrd="0" presId="urn:microsoft.com/office/officeart/2008/layout/CircularPictureCallout"/>
    <dgm:cxn modelId="{C19AEB08-31BD-4B7F-87E1-6D99B9084519}" type="presParOf" srcId="{4EC3B899-0A50-4952-8B7E-DB0AE48D0A15}" destId="{BA40876B-0A5C-447B-B4AC-4630F65D9F59}" srcOrd="11" destOrd="0" presId="urn:microsoft.com/office/officeart/2008/layout/CircularPictureCallout"/>
    <dgm:cxn modelId="{901C43AD-C83C-4608-8637-D4EF1C975817}" type="presParOf" srcId="{BA40876B-0A5C-447B-B4AC-4630F65D9F59}" destId="{C76C4CF4-BA67-49AB-9F4D-4C7C30FB1D9F}" srcOrd="0" destOrd="0" presId="urn:microsoft.com/office/officeart/2008/layout/CircularPictureCallout"/>
    <dgm:cxn modelId="{6E22F5A5-D2D0-4202-B50B-96BD4A512A11}" type="presParOf" srcId="{4EC3B899-0A50-4952-8B7E-DB0AE48D0A15}" destId="{9EC23368-41D0-416F-8FE9-F7DE98DD9560}" srcOrd="12" destOrd="0" presId="urn:microsoft.com/office/officeart/2008/layout/CircularPictureCallout"/>
    <dgm:cxn modelId="{FD2D77EB-B902-43BF-9E01-0E68581323BE}" type="presParOf" srcId="{4EC3B899-0A50-4952-8B7E-DB0AE48D0A15}" destId="{604B4F85-BA1D-4DC0-B8FC-44649B378394}" srcOrd="13" destOrd="0" presId="urn:microsoft.com/office/officeart/2008/layout/CircularPictureCallout"/>
    <dgm:cxn modelId="{229637C5-00FF-4015-BE88-3DFACD11C0D0}" type="presParOf" srcId="{604B4F85-BA1D-4DC0-B8FC-44649B378394}" destId="{6C2B99B3-51DF-47A0-AB2E-BAFD6DC33D2B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38000A-4C46-4914-A023-84989CF85BED}" type="doc">
      <dgm:prSet loTypeId="urn:microsoft.com/office/officeart/2005/8/layout/vList4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A1420C3-65AD-4BAE-B2F9-8C6A66A7AD92}">
      <dgm:prSet phldrT="[Text]"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Appointing fund managers: lessons from FIN-</a:t>
          </a:r>
          <a:r>
            <a:rPr lang="en-GB" sz="2000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A5BAA0-CA86-4470-BA3B-33CE9CC38392}" type="parTrans" cxnId="{369A9999-54FF-4474-B488-FF583A2D438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BE7FA2-E584-4994-86C3-05F1B4606BA0}" type="sibTrans" cxnId="{369A9999-54FF-4474-B488-FF583A2D438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FBF69F-7AE8-4352-9361-2547CB454F90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Devote sufficient time and effort; make funding agreements attractive to intermediaries, and enforceable </a:t>
          </a:r>
        </a:p>
      </dgm:t>
    </dgm:pt>
    <dgm:pt modelId="{32B10610-35A4-4A29-A31A-2E68F7E79BA7}" type="parTrans" cxnId="{2F487EC9-D049-46E5-887A-EA54CAF53F5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870CE8-A70E-4448-9E47-1A84DD77B98D}" type="sibTrans" cxnId="{2F487EC9-D049-46E5-887A-EA54CAF53F5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7228FE-6512-4541-A42E-1AB92133C57F}">
      <dgm:prSet phldrT="[Text]"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Managing financial flows: lessons from FIN-</a:t>
          </a:r>
          <a:r>
            <a:rPr lang="en-GB" sz="2000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A2FC17-84EE-46B1-B748-9A201D59D356}" type="parTrans" cxnId="{4E16E368-6DDF-4164-B89D-3CD6BDAE207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00D566-36FB-463B-A128-782444C89DF9}" type="sibTrans" cxnId="{4E16E368-6DDF-4164-B89D-3CD6BDAE207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1194CA-862D-45AF-8B52-FC1044E1019C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Setting up time and quality of gap analysis affect capacity to predict flows; NOTE: significant change in 2014-20 on phasing of contributions</a:t>
          </a:r>
        </a:p>
      </dgm:t>
    </dgm:pt>
    <dgm:pt modelId="{FEA77274-F42F-42BC-9451-AFBFA65D4935}" type="parTrans" cxnId="{3F75F040-79F3-432E-A6CF-5D40C58EC152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646B30-FE9E-41F0-B2B7-F1C9A7246FDC}" type="sibTrans" cxnId="{3F75F040-79F3-432E-A6CF-5D40C58EC152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350516-E946-4B5E-95F3-FCE1106CD713}">
      <dgm:prSet phldrT="[Text]"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Communicating the strategy: lessons from FIN-</a:t>
          </a:r>
          <a:r>
            <a:rPr lang="en-GB" sz="2000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E555AA-CCF9-4DD7-B69D-13CBC006BDD8}" type="parTrans" cxnId="{80CC01FA-B731-4C66-A2FD-7EF1AE57FC4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AB7CF0-8071-4F6E-A663-2E6437A44239}" type="sibTrans" cxnId="{80CC01FA-B731-4C66-A2FD-7EF1AE57FC4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688CC5-657C-4781-B79C-726FA8B9C670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Seminars, networking etc. effective at promoting deal flow, but social media useful for raising public profile and understanding</a:t>
          </a:r>
        </a:p>
      </dgm:t>
    </dgm:pt>
    <dgm:pt modelId="{3A8D6D6F-50CA-43CE-A579-1113BC76477B}" type="parTrans" cxnId="{8A1846A4-2FC3-439C-96B9-F04CBF25A0A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BE26A0-26CF-43A6-9489-64CF4C1A92F3}" type="sibTrans" cxnId="{8A1846A4-2FC3-439C-96B9-F04CBF25A0A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E5DBB9-CAFE-41E3-999B-BB52D482A996}" type="pres">
      <dgm:prSet presAssocID="{AD38000A-4C46-4914-A023-84989CF85BED}" presName="linear" presStyleCnt="0">
        <dgm:presLayoutVars>
          <dgm:dir/>
          <dgm:resizeHandles val="exact"/>
        </dgm:presLayoutVars>
      </dgm:prSet>
      <dgm:spPr/>
    </dgm:pt>
    <dgm:pt modelId="{572D1D30-8D87-4630-A5E4-E0FD549D511B}" type="pres">
      <dgm:prSet presAssocID="{5A1420C3-65AD-4BAE-B2F9-8C6A66A7AD92}" presName="comp" presStyleCnt="0"/>
      <dgm:spPr/>
    </dgm:pt>
    <dgm:pt modelId="{98A2B160-0766-4AAD-B077-26F284464BDC}" type="pres">
      <dgm:prSet presAssocID="{5A1420C3-65AD-4BAE-B2F9-8C6A66A7AD92}" presName="box" presStyleLbl="node1" presStyleIdx="0" presStyleCnt="3"/>
      <dgm:spPr/>
    </dgm:pt>
    <dgm:pt modelId="{5FDD88FA-AE48-4AAD-9CE8-7096FF689D16}" type="pres">
      <dgm:prSet presAssocID="{5A1420C3-65AD-4BAE-B2F9-8C6A66A7AD92}" presName="img" presStyleLbl="fgImgPlace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521" r="20521"/>
          </a:stretch>
        </a:blipFill>
      </dgm:spPr>
    </dgm:pt>
    <dgm:pt modelId="{F13C8782-3595-4575-97BF-C24E8FCD094D}" type="pres">
      <dgm:prSet presAssocID="{5A1420C3-65AD-4BAE-B2F9-8C6A66A7AD92}" presName="text" presStyleLbl="node1" presStyleIdx="0" presStyleCnt="3">
        <dgm:presLayoutVars>
          <dgm:bulletEnabled val="1"/>
        </dgm:presLayoutVars>
      </dgm:prSet>
      <dgm:spPr/>
    </dgm:pt>
    <dgm:pt modelId="{85EDFE8A-3E36-4730-AD70-973CE4E8ACF7}" type="pres">
      <dgm:prSet presAssocID="{4CBE7FA2-E584-4994-86C3-05F1B4606BA0}" presName="spacer" presStyleCnt="0"/>
      <dgm:spPr/>
    </dgm:pt>
    <dgm:pt modelId="{FC181E47-E83D-4E3C-BE38-BA54D9C041DC}" type="pres">
      <dgm:prSet presAssocID="{5E350516-E946-4B5E-95F3-FCE1106CD713}" presName="comp" presStyleCnt="0"/>
      <dgm:spPr/>
    </dgm:pt>
    <dgm:pt modelId="{42EA84AC-CAD8-4C08-9F05-1CB8B2FA4A8B}" type="pres">
      <dgm:prSet presAssocID="{5E350516-E946-4B5E-95F3-FCE1106CD713}" presName="box" presStyleLbl="node1" presStyleIdx="1" presStyleCnt="3"/>
      <dgm:spPr/>
    </dgm:pt>
    <dgm:pt modelId="{3647ADDE-E205-42AD-BE0A-006BC9E861AB}" type="pres">
      <dgm:prSet presAssocID="{5E350516-E946-4B5E-95F3-FCE1106CD713}" presName="img" presStyleLbl="fgImgPlace1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457" r="19457"/>
          </a:stretch>
        </a:blipFill>
      </dgm:spPr>
    </dgm:pt>
    <dgm:pt modelId="{28637991-EC4F-4879-8971-FCB24F522292}" type="pres">
      <dgm:prSet presAssocID="{5E350516-E946-4B5E-95F3-FCE1106CD713}" presName="text" presStyleLbl="node1" presStyleIdx="1" presStyleCnt="3">
        <dgm:presLayoutVars>
          <dgm:bulletEnabled val="1"/>
        </dgm:presLayoutVars>
      </dgm:prSet>
      <dgm:spPr/>
    </dgm:pt>
    <dgm:pt modelId="{D33FEF8C-D754-4916-AA79-883B3808A0B6}" type="pres">
      <dgm:prSet presAssocID="{40AB7CF0-8071-4F6E-A663-2E6437A44239}" presName="spacer" presStyleCnt="0"/>
      <dgm:spPr/>
    </dgm:pt>
    <dgm:pt modelId="{56F5980A-234E-4F92-A73D-3457F4F42C5E}" type="pres">
      <dgm:prSet presAssocID="{1E7228FE-6512-4541-A42E-1AB92133C57F}" presName="comp" presStyleCnt="0"/>
      <dgm:spPr/>
    </dgm:pt>
    <dgm:pt modelId="{F948CB8F-F1F8-4FBB-9F8F-06D215D99DFF}" type="pres">
      <dgm:prSet presAssocID="{1E7228FE-6512-4541-A42E-1AB92133C57F}" presName="box" presStyleLbl="node1" presStyleIdx="2" presStyleCnt="3"/>
      <dgm:spPr/>
    </dgm:pt>
    <dgm:pt modelId="{0D7BEFD0-115A-437E-BBA8-ED774B5BFA52}" type="pres">
      <dgm:prSet presAssocID="{1E7228FE-6512-4541-A42E-1AB92133C57F}" presName="img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24" r="20224"/>
          </a:stretch>
        </a:blipFill>
      </dgm:spPr>
    </dgm:pt>
    <dgm:pt modelId="{EE21CB92-CEC2-4694-9104-4CDF64699B9B}" type="pres">
      <dgm:prSet presAssocID="{1E7228FE-6512-4541-A42E-1AB92133C57F}" presName="text" presStyleLbl="node1" presStyleIdx="2" presStyleCnt="3">
        <dgm:presLayoutVars>
          <dgm:bulletEnabled val="1"/>
        </dgm:presLayoutVars>
      </dgm:prSet>
      <dgm:spPr/>
    </dgm:pt>
  </dgm:ptLst>
  <dgm:cxnLst>
    <dgm:cxn modelId="{C896C702-E3B1-4001-BF2D-A65774F6ECF6}" type="presOf" srcId="{5A1420C3-65AD-4BAE-B2F9-8C6A66A7AD92}" destId="{98A2B160-0766-4AAD-B077-26F284464BDC}" srcOrd="0" destOrd="0" presId="urn:microsoft.com/office/officeart/2005/8/layout/vList4"/>
    <dgm:cxn modelId="{79FA4140-F62C-40D7-B0B5-E5FB41FA972E}" type="presOf" srcId="{F5688CC5-657C-4781-B79C-726FA8B9C670}" destId="{42EA84AC-CAD8-4C08-9F05-1CB8B2FA4A8B}" srcOrd="0" destOrd="1" presId="urn:microsoft.com/office/officeart/2005/8/layout/vList4"/>
    <dgm:cxn modelId="{3F75F040-79F3-432E-A6CF-5D40C58EC152}" srcId="{1E7228FE-6512-4541-A42E-1AB92133C57F}" destId="{3B1194CA-862D-45AF-8B52-FC1044E1019C}" srcOrd="0" destOrd="0" parTransId="{FEA77274-F42F-42BC-9451-AFBFA65D4935}" sibTransId="{6E646B30-FE9E-41F0-B2B7-F1C9A7246FDC}"/>
    <dgm:cxn modelId="{B245A85B-92E9-4C68-B50F-9E1B4A4805B8}" type="presOf" srcId="{5A1420C3-65AD-4BAE-B2F9-8C6A66A7AD92}" destId="{F13C8782-3595-4575-97BF-C24E8FCD094D}" srcOrd="1" destOrd="0" presId="urn:microsoft.com/office/officeart/2005/8/layout/vList4"/>
    <dgm:cxn modelId="{908FAA5D-0AF2-441C-83CF-47FDCD43535C}" type="presOf" srcId="{F5688CC5-657C-4781-B79C-726FA8B9C670}" destId="{28637991-EC4F-4879-8971-FCB24F522292}" srcOrd="1" destOrd="1" presId="urn:microsoft.com/office/officeart/2005/8/layout/vList4"/>
    <dgm:cxn modelId="{28FF8265-1560-4353-B8FA-323B5040550E}" type="presOf" srcId="{3B1194CA-862D-45AF-8B52-FC1044E1019C}" destId="{EE21CB92-CEC2-4694-9104-4CDF64699B9B}" srcOrd="1" destOrd="1" presId="urn:microsoft.com/office/officeart/2005/8/layout/vList4"/>
    <dgm:cxn modelId="{4E16E368-6DDF-4164-B89D-3CD6BDAE2077}" srcId="{AD38000A-4C46-4914-A023-84989CF85BED}" destId="{1E7228FE-6512-4541-A42E-1AB92133C57F}" srcOrd="2" destOrd="0" parTransId="{3FA2FC17-84EE-46B1-B748-9A201D59D356}" sibTransId="{1900D566-36FB-463B-A128-782444C89DF9}"/>
    <dgm:cxn modelId="{7DC4BD92-39FF-43D9-9104-5C256A3A9F34}" type="presOf" srcId="{1E7228FE-6512-4541-A42E-1AB92133C57F}" destId="{EE21CB92-CEC2-4694-9104-4CDF64699B9B}" srcOrd="1" destOrd="0" presId="urn:microsoft.com/office/officeart/2005/8/layout/vList4"/>
    <dgm:cxn modelId="{369A9999-54FF-4474-B488-FF583A2D4380}" srcId="{AD38000A-4C46-4914-A023-84989CF85BED}" destId="{5A1420C3-65AD-4BAE-B2F9-8C6A66A7AD92}" srcOrd="0" destOrd="0" parTransId="{B0A5BAA0-CA86-4470-BA3B-33CE9CC38392}" sibTransId="{4CBE7FA2-E584-4994-86C3-05F1B4606BA0}"/>
    <dgm:cxn modelId="{8A1846A4-2FC3-439C-96B9-F04CBF25A0A8}" srcId="{5E350516-E946-4B5E-95F3-FCE1106CD713}" destId="{F5688CC5-657C-4781-B79C-726FA8B9C670}" srcOrd="0" destOrd="0" parTransId="{3A8D6D6F-50CA-43CE-A579-1113BC76477B}" sibTransId="{31BE26A0-26CF-43A6-9489-64CF4C1A92F3}"/>
    <dgm:cxn modelId="{869848B3-4E65-4628-B6E3-CA596BE06967}" type="presOf" srcId="{AD38000A-4C46-4914-A023-84989CF85BED}" destId="{62E5DBB9-CAFE-41E3-999B-BB52D482A996}" srcOrd="0" destOrd="0" presId="urn:microsoft.com/office/officeart/2005/8/layout/vList4"/>
    <dgm:cxn modelId="{7B64EDB4-F36C-4971-A2A6-8E934644E7D8}" type="presOf" srcId="{80FBF69F-7AE8-4352-9361-2547CB454F90}" destId="{98A2B160-0766-4AAD-B077-26F284464BDC}" srcOrd="0" destOrd="1" presId="urn:microsoft.com/office/officeart/2005/8/layout/vList4"/>
    <dgm:cxn modelId="{43AC05B7-DDC7-4908-A73C-0D097D569D2F}" type="presOf" srcId="{5E350516-E946-4B5E-95F3-FCE1106CD713}" destId="{42EA84AC-CAD8-4C08-9F05-1CB8B2FA4A8B}" srcOrd="0" destOrd="0" presId="urn:microsoft.com/office/officeart/2005/8/layout/vList4"/>
    <dgm:cxn modelId="{2F487EC9-D049-46E5-887A-EA54CAF53F5F}" srcId="{5A1420C3-65AD-4BAE-B2F9-8C6A66A7AD92}" destId="{80FBF69F-7AE8-4352-9361-2547CB454F90}" srcOrd="0" destOrd="0" parTransId="{32B10610-35A4-4A29-A31A-2E68F7E79BA7}" sibTransId="{01870CE8-A70E-4448-9E47-1A84DD77B98D}"/>
    <dgm:cxn modelId="{EF5D8BD2-F591-4D67-9F6C-A47474E8FF1C}" type="presOf" srcId="{5E350516-E946-4B5E-95F3-FCE1106CD713}" destId="{28637991-EC4F-4879-8971-FCB24F522292}" srcOrd="1" destOrd="0" presId="urn:microsoft.com/office/officeart/2005/8/layout/vList4"/>
    <dgm:cxn modelId="{7E0AA6D6-BAC3-4BCE-86A4-C9161C7B90E1}" type="presOf" srcId="{80FBF69F-7AE8-4352-9361-2547CB454F90}" destId="{F13C8782-3595-4575-97BF-C24E8FCD094D}" srcOrd="1" destOrd="1" presId="urn:microsoft.com/office/officeart/2005/8/layout/vList4"/>
    <dgm:cxn modelId="{721DFDD7-8265-4CB5-B5C4-A3E433CC54A2}" type="presOf" srcId="{3B1194CA-862D-45AF-8B52-FC1044E1019C}" destId="{F948CB8F-F1F8-4FBB-9F8F-06D215D99DFF}" srcOrd="0" destOrd="1" presId="urn:microsoft.com/office/officeart/2005/8/layout/vList4"/>
    <dgm:cxn modelId="{A213B3F1-C0E6-4DD6-8547-3CEDD7110750}" type="presOf" srcId="{1E7228FE-6512-4541-A42E-1AB92133C57F}" destId="{F948CB8F-F1F8-4FBB-9F8F-06D215D99DFF}" srcOrd="0" destOrd="0" presId="urn:microsoft.com/office/officeart/2005/8/layout/vList4"/>
    <dgm:cxn modelId="{80CC01FA-B731-4C66-A2FD-7EF1AE57FC4F}" srcId="{AD38000A-4C46-4914-A023-84989CF85BED}" destId="{5E350516-E946-4B5E-95F3-FCE1106CD713}" srcOrd="1" destOrd="0" parTransId="{3EE555AA-CCF9-4DD7-B69D-13CBC006BDD8}" sibTransId="{40AB7CF0-8071-4F6E-A663-2E6437A44239}"/>
    <dgm:cxn modelId="{277FDBB9-D459-4C54-B69D-EDC31E452437}" type="presParOf" srcId="{62E5DBB9-CAFE-41E3-999B-BB52D482A996}" destId="{572D1D30-8D87-4630-A5E4-E0FD549D511B}" srcOrd="0" destOrd="0" presId="urn:microsoft.com/office/officeart/2005/8/layout/vList4"/>
    <dgm:cxn modelId="{37C1407D-CE24-4D0E-9ECE-3A6FDDBB99BC}" type="presParOf" srcId="{572D1D30-8D87-4630-A5E4-E0FD549D511B}" destId="{98A2B160-0766-4AAD-B077-26F284464BDC}" srcOrd="0" destOrd="0" presId="urn:microsoft.com/office/officeart/2005/8/layout/vList4"/>
    <dgm:cxn modelId="{3BC80E8A-75E3-417B-803C-2252EBAE6569}" type="presParOf" srcId="{572D1D30-8D87-4630-A5E4-E0FD549D511B}" destId="{5FDD88FA-AE48-4AAD-9CE8-7096FF689D16}" srcOrd="1" destOrd="0" presId="urn:microsoft.com/office/officeart/2005/8/layout/vList4"/>
    <dgm:cxn modelId="{FB3F95F8-0F05-4E41-86E5-4262FAF68B1F}" type="presParOf" srcId="{572D1D30-8D87-4630-A5E4-E0FD549D511B}" destId="{F13C8782-3595-4575-97BF-C24E8FCD094D}" srcOrd="2" destOrd="0" presId="urn:microsoft.com/office/officeart/2005/8/layout/vList4"/>
    <dgm:cxn modelId="{F06A8A8D-A441-4050-BDA6-088B295C8749}" type="presParOf" srcId="{62E5DBB9-CAFE-41E3-999B-BB52D482A996}" destId="{85EDFE8A-3E36-4730-AD70-973CE4E8ACF7}" srcOrd="1" destOrd="0" presId="urn:microsoft.com/office/officeart/2005/8/layout/vList4"/>
    <dgm:cxn modelId="{2C50A0A8-A63C-4F0B-B7FF-F1749BFFB258}" type="presParOf" srcId="{62E5DBB9-CAFE-41E3-999B-BB52D482A996}" destId="{FC181E47-E83D-4E3C-BE38-BA54D9C041DC}" srcOrd="2" destOrd="0" presId="urn:microsoft.com/office/officeart/2005/8/layout/vList4"/>
    <dgm:cxn modelId="{237F8CB8-E7EC-4A6C-B9C3-D513DE46792B}" type="presParOf" srcId="{FC181E47-E83D-4E3C-BE38-BA54D9C041DC}" destId="{42EA84AC-CAD8-4C08-9F05-1CB8B2FA4A8B}" srcOrd="0" destOrd="0" presId="urn:microsoft.com/office/officeart/2005/8/layout/vList4"/>
    <dgm:cxn modelId="{AC3A6CB6-F36F-4E9B-8C19-B4CEC52E956A}" type="presParOf" srcId="{FC181E47-E83D-4E3C-BE38-BA54D9C041DC}" destId="{3647ADDE-E205-42AD-BE0A-006BC9E861AB}" srcOrd="1" destOrd="0" presId="urn:microsoft.com/office/officeart/2005/8/layout/vList4"/>
    <dgm:cxn modelId="{FE2F33BB-2DD9-4B40-9CE5-DE4EF3E63B8B}" type="presParOf" srcId="{FC181E47-E83D-4E3C-BE38-BA54D9C041DC}" destId="{28637991-EC4F-4879-8971-FCB24F522292}" srcOrd="2" destOrd="0" presId="urn:microsoft.com/office/officeart/2005/8/layout/vList4"/>
    <dgm:cxn modelId="{6A384DF7-ECFD-4D3A-9184-5E1A240363C2}" type="presParOf" srcId="{62E5DBB9-CAFE-41E3-999B-BB52D482A996}" destId="{D33FEF8C-D754-4916-AA79-883B3808A0B6}" srcOrd="3" destOrd="0" presId="urn:microsoft.com/office/officeart/2005/8/layout/vList4"/>
    <dgm:cxn modelId="{0BE73299-3860-460F-AFA4-5565261A7ADF}" type="presParOf" srcId="{62E5DBB9-CAFE-41E3-999B-BB52D482A996}" destId="{56F5980A-234E-4F92-A73D-3457F4F42C5E}" srcOrd="4" destOrd="0" presId="urn:microsoft.com/office/officeart/2005/8/layout/vList4"/>
    <dgm:cxn modelId="{87E50265-3CAE-4229-86B8-8545B54CD647}" type="presParOf" srcId="{56F5980A-234E-4F92-A73D-3457F4F42C5E}" destId="{F948CB8F-F1F8-4FBB-9F8F-06D215D99DFF}" srcOrd="0" destOrd="0" presId="urn:microsoft.com/office/officeart/2005/8/layout/vList4"/>
    <dgm:cxn modelId="{18CC1471-BE37-4F9E-8AA0-9F44476E01E5}" type="presParOf" srcId="{56F5980A-234E-4F92-A73D-3457F4F42C5E}" destId="{0D7BEFD0-115A-437E-BBA8-ED774B5BFA52}" srcOrd="1" destOrd="0" presId="urn:microsoft.com/office/officeart/2005/8/layout/vList4"/>
    <dgm:cxn modelId="{D0D6BEE9-FBE8-43CA-9867-6CEB4249FB0F}" type="presParOf" srcId="{56F5980A-234E-4F92-A73D-3457F4F42C5E}" destId="{EE21CB92-CEC2-4694-9104-4CDF64699B9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9B2089-82BF-448C-A51E-02BEC9FBC19C}" type="doc">
      <dgm:prSet loTypeId="urn:microsoft.com/office/officeart/2011/layout/RadialPictureList" loCatId="picture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A93713C3-B29D-4835-9CCF-9CB722F46C4C}">
      <dgm:prSet phldrT="[Text]" custT="1"/>
      <dgm:spPr/>
      <dgm:t>
        <a:bodyPr/>
        <a:lstStyle/>
        <a:p>
          <a:r>
            <a:rPr lang="en-GB" sz="2400" b="1" dirty="0">
              <a:latin typeface="Arial" panose="020B0604020202020204" pitchFamily="34" charset="0"/>
              <a:cs typeface="Arial" panose="020B0604020202020204" pitchFamily="34" charset="0"/>
            </a:rPr>
            <a:t>Combined instruments, including grants and soft support = flexible, tailored solutions</a:t>
          </a:r>
        </a:p>
      </dgm:t>
    </dgm:pt>
    <dgm:pt modelId="{643E80F9-D050-42CA-92B8-9B8DD256B18A}" type="parTrans" cxnId="{F910D7FD-A2EE-47F5-BF7D-72768DBA786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761DB4-195D-404E-AE1F-8E2DA26C4028}" type="sibTrans" cxnId="{F910D7FD-A2EE-47F5-BF7D-72768DBA786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D24F04-1923-4BB7-83CD-5489991FC40C}">
      <dgm:prSet phldrT="[Text]"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Loans</a:t>
          </a:r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+ simple option</a:t>
          </a:r>
          <a:b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- potential for crowding out</a:t>
          </a:r>
        </a:p>
      </dgm:t>
    </dgm:pt>
    <dgm:pt modelId="{25F610A0-7263-4785-BA4E-F839B4289ED3}" type="parTrans" cxnId="{AA11C8D5-2550-42F1-B069-536A291386FC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C53665-9185-49B8-BA12-F8729E313A4F}" type="sibTrans" cxnId="{AA11C8D5-2550-42F1-B069-536A291386FC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6E1F25-CD0D-477C-9B6A-C0AC1C64A6C9}">
      <dgm:prSet phldrT="[Text]"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Equity</a:t>
          </a:r>
        </a:p>
        <a:p>
          <a:r>
            <a:rPr lang="en-GB" sz="2000" b="0" dirty="0">
              <a:latin typeface="Arial" panose="020B0604020202020204" pitchFamily="34" charset="0"/>
              <a:cs typeface="Arial" panose="020B0604020202020204" pitchFamily="34" charset="0"/>
            </a:rPr>
            <a:t>+ management input and high returns</a:t>
          </a:r>
        </a:p>
        <a:p>
          <a:r>
            <a:rPr lang="en-GB" sz="2000" b="0" dirty="0">
              <a:latin typeface="Arial" panose="020B0604020202020204" pitchFamily="34" charset="0"/>
              <a:cs typeface="Arial" panose="020B0604020202020204" pitchFamily="34" charset="0"/>
            </a:rPr>
            <a:t>-complex, risky, specialised </a:t>
          </a:r>
        </a:p>
      </dgm:t>
    </dgm:pt>
    <dgm:pt modelId="{7347859F-A70D-42C4-A0DB-DAC954992AC2}" type="parTrans" cxnId="{AB7F1D81-91CC-403F-AB97-003680F7EF0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179604-F274-4645-818B-165D9A6BA769}" type="sibTrans" cxnId="{AB7F1D81-91CC-403F-AB97-003680F7EF0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C75CC5-9446-4DEB-A0FB-D3FBBD8E93AF}">
      <dgm:prSet phldrT="[Text]"/>
      <dgm:spPr/>
      <dgm:t>
        <a:bodyPr/>
        <a:lstStyle/>
        <a:p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C1E943-2F66-489B-B4F6-A9053B2EB561}" type="parTrans" cxnId="{97DF2C9A-41F4-4F49-9024-FA24B2B0B88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54E4A1-1F30-4FB9-B9AE-8BA31A73F731}" type="sibTrans" cxnId="{97DF2C9A-41F4-4F49-9024-FA24B2B0B88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13C71E-24A8-4777-8206-E467FF01EBBD}">
      <dgm:prSet custT="1"/>
      <dgm:spPr/>
      <dgm:t>
        <a:bodyPr/>
        <a:lstStyle/>
        <a:p>
          <a:r>
            <a:rPr lang="en-GB" sz="2000" b="1" dirty="0">
              <a:latin typeface="Arial" panose="020B0604020202020204" pitchFamily="34" charset="0"/>
              <a:cs typeface="Arial" panose="020B0604020202020204" pitchFamily="34" charset="0"/>
            </a:rPr>
            <a:t>Guarantees </a:t>
          </a:r>
        </a:p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+ cost-effective</a:t>
          </a:r>
        </a:p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additionality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difficult to determine</a:t>
          </a:r>
        </a:p>
        <a:p>
          <a:endParaRPr lang="en-GB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D292F3-C19D-499D-9AD3-2FC080EEE7F4}" type="parTrans" cxnId="{419AB396-3F65-492A-8631-9ADF4C93C18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C98FAE-2574-4B1B-8595-57D515707ACC}" type="sibTrans" cxnId="{419AB396-3F65-492A-8631-9ADF4C93C18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068A4B-0D01-4D38-9D01-C3A6DCE49D3A}" type="pres">
      <dgm:prSet presAssocID="{FC9B2089-82BF-448C-A51E-02BEC9FBC19C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8450E42C-AB97-4A7F-BD96-FB9BFE8EB724}" type="pres">
      <dgm:prSet presAssocID="{A93713C3-B29D-4835-9CCF-9CB722F46C4C}" presName="Parent" presStyleLbl="node1" presStyleIdx="0" presStyleCnt="2" custScaleX="169295" custScaleY="149135" custLinFactNeighborX="-63702" custLinFactNeighborY="-1630">
        <dgm:presLayoutVars>
          <dgm:chMax val="4"/>
          <dgm:chPref val="3"/>
        </dgm:presLayoutVars>
      </dgm:prSet>
      <dgm:spPr/>
    </dgm:pt>
    <dgm:pt modelId="{B6EA25A3-5491-4131-96F3-C2205003639D}" type="pres">
      <dgm:prSet presAssocID="{D2D24F04-1923-4BB7-83CD-5489991FC40C}" presName="Accent" presStyleLbl="node1" presStyleIdx="1" presStyleCnt="2" custLinFactNeighborX="-25126" custLinFactNeighborY="-1757"/>
      <dgm:spPr/>
    </dgm:pt>
    <dgm:pt modelId="{C0AA57DF-F71E-44D4-88ED-8EF662F2C0FA}" type="pres">
      <dgm:prSet presAssocID="{D2D24F04-1923-4BB7-83CD-5489991FC40C}" presName="Image1" presStyleLbl="fgImgPlace1" presStyleIdx="0" presStyleCnt="3" custLinFactNeighborX="-89821" custLinFactNeighborY="-5637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03" b="1603"/>
          </a:stretch>
        </a:blipFill>
      </dgm:spPr>
    </dgm:pt>
    <dgm:pt modelId="{83EBE2A6-676D-4CA5-865D-0DCAEE08EC68}" type="pres">
      <dgm:prSet presAssocID="{D2D24F04-1923-4BB7-83CD-5489991FC40C}" presName="Child1" presStyleLbl="revTx" presStyleIdx="0" presStyleCnt="3" custScaleX="303396" custScaleY="108202" custLinFactNeighborX="40316" custLinFactNeighborY="-5226">
        <dgm:presLayoutVars>
          <dgm:chMax val="0"/>
          <dgm:chPref val="0"/>
          <dgm:bulletEnabled val="1"/>
        </dgm:presLayoutVars>
      </dgm:prSet>
      <dgm:spPr/>
    </dgm:pt>
    <dgm:pt modelId="{9AA0E070-0477-45F2-A264-02F7D0F60B99}" type="pres">
      <dgm:prSet presAssocID="{8D13C71E-24A8-4777-8206-E467FF01EBBD}" presName="Image2" presStyleCnt="0"/>
      <dgm:spPr/>
    </dgm:pt>
    <dgm:pt modelId="{9CA4CF97-5A66-4C63-927E-FFAE6608C1BF}" type="pres">
      <dgm:prSet presAssocID="{8D13C71E-24A8-4777-8206-E467FF01EBBD}" presName="Image" presStyleLbl="fgImgPlace1" presStyleIdx="1" presStyleCnt="3" custLinFactNeighborX="-87284" custLinFactNeighborY="-2736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229" r="5229"/>
          </a:stretch>
        </a:blipFill>
      </dgm:spPr>
    </dgm:pt>
    <dgm:pt modelId="{5A5EFEC9-1C1A-4208-9A02-CB282E07F517}" type="pres">
      <dgm:prSet presAssocID="{8D13C71E-24A8-4777-8206-E467FF01EBBD}" presName="Child2" presStyleLbl="revTx" presStyleIdx="1" presStyleCnt="3" custScaleX="276940" custScaleY="130664" custLinFactNeighborX="29387" custLinFactNeighborY="11046">
        <dgm:presLayoutVars>
          <dgm:chMax val="0"/>
          <dgm:chPref val="0"/>
          <dgm:bulletEnabled val="1"/>
        </dgm:presLayoutVars>
      </dgm:prSet>
      <dgm:spPr/>
    </dgm:pt>
    <dgm:pt modelId="{FEDA1AE6-204B-4805-AFF0-8D3205C52EA3}" type="pres">
      <dgm:prSet presAssocID="{1D6E1F25-CD0D-477C-9B6A-C0AC1C64A6C9}" presName="Image3" presStyleCnt="0"/>
      <dgm:spPr/>
    </dgm:pt>
    <dgm:pt modelId="{092B70EC-F48D-4F1B-B872-CCF08182AD14}" type="pres">
      <dgm:prSet presAssocID="{1D6E1F25-CD0D-477C-9B6A-C0AC1C64A6C9}" presName="Image" presStyleLbl="fgImgPlace1" presStyleIdx="2" presStyleCnt="3" custLinFactNeighborX="-89821" custLinFactNeighborY="-144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7B2C7C9F-E5A7-4D11-B667-A862A46C9BD8}" type="pres">
      <dgm:prSet presAssocID="{1D6E1F25-CD0D-477C-9B6A-C0AC1C64A6C9}" presName="Child3" presStyleLbl="revTx" presStyleIdx="2" presStyleCnt="3" custScaleX="325649" custScaleY="72988" custLinFactNeighborX="52263" custLinFactNeighborY="2086">
        <dgm:presLayoutVars>
          <dgm:chMax val="0"/>
          <dgm:chPref val="0"/>
          <dgm:bulletEnabled val="1"/>
        </dgm:presLayoutVars>
      </dgm:prSet>
      <dgm:spPr/>
    </dgm:pt>
  </dgm:ptLst>
  <dgm:cxnLst>
    <dgm:cxn modelId="{B57D2947-F5DB-4653-90E8-70B15D35884B}" type="presOf" srcId="{1D6E1F25-CD0D-477C-9B6A-C0AC1C64A6C9}" destId="{7B2C7C9F-E5A7-4D11-B667-A862A46C9BD8}" srcOrd="0" destOrd="0" presId="urn:microsoft.com/office/officeart/2011/layout/RadialPictureList"/>
    <dgm:cxn modelId="{92DA4655-7278-456E-975A-8986C65EBA57}" type="presOf" srcId="{A93713C3-B29D-4835-9CCF-9CB722F46C4C}" destId="{8450E42C-AB97-4A7F-BD96-FB9BFE8EB724}" srcOrd="0" destOrd="0" presId="urn:microsoft.com/office/officeart/2011/layout/RadialPictureList"/>
    <dgm:cxn modelId="{AB7F1D81-91CC-403F-AB97-003680F7EF0B}" srcId="{A93713C3-B29D-4835-9CCF-9CB722F46C4C}" destId="{1D6E1F25-CD0D-477C-9B6A-C0AC1C64A6C9}" srcOrd="2" destOrd="0" parTransId="{7347859F-A70D-42C4-A0DB-DAC954992AC2}" sibTransId="{7D179604-F274-4645-818B-165D9A6BA769}"/>
    <dgm:cxn modelId="{419AB396-3F65-492A-8631-9ADF4C93C183}" srcId="{A93713C3-B29D-4835-9CCF-9CB722F46C4C}" destId="{8D13C71E-24A8-4777-8206-E467FF01EBBD}" srcOrd="1" destOrd="0" parTransId="{F8D292F3-C19D-499D-9AD3-2FC080EEE7F4}" sibTransId="{6BC98FAE-2574-4B1B-8595-57D515707ACC}"/>
    <dgm:cxn modelId="{97DF2C9A-41F4-4F49-9024-FA24B2B0B88B}" srcId="{FC9B2089-82BF-448C-A51E-02BEC9FBC19C}" destId="{84C75CC5-9446-4DEB-A0FB-D3FBBD8E93AF}" srcOrd="1" destOrd="0" parTransId="{4CC1E943-2F66-489B-B4F6-A9053B2EB561}" sibTransId="{0C54E4A1-1F30-4FB9-B9AE-8BA31A73F731}"/>
    <dgm:cxn modelId="{A6744BA1-B6E3-42C3-AC8A-0EDD0DB3E7F3}" type="presOf" srcId="{D2D24F04-1923-4BB7-83CD-5489991FC40C}" destId="{83EBE2A6-676D-4CA5-865D-0DCAEE08EC68}" srcOrd="0" destOrd="0" presId="urn:microsoft.com/office/officeart/2011/layout/RadialPictureList"/>
    <dgm:cxn modelId="{47F2FBB9-EF6B-4AC0-AF05-DF2B6959A082}" type="presOf" srcId="{8D13C71E-24A8-4777-8206-E467FF01EBBD}" destId="{5A5EFEC9-1C1A-4208-9A02-CB282E07F517}" srcOrd="0" destOrd="0" presId="urn:microsoft.com/office/officeart/2011/layout/RadialPictureList"/>
    <dgm:cxn modelId="{AA11C8D5-2550-42F1-B069-536A291386FC}" srcId="{A93713C3-B29D-4835-9CCF-9CB722F46C4C}" destId="{D2D24F04-1923-4BB7-83CD-5489991FC40C}" srcOrd="0" destOrd="0" parTransId="{25F610A0-7263-4785-BA4E-F839B4289ED3}" sibTransId="{0BC53665-9185-49B8-BA12-F8729E313A4F}"/>
    <dgm:cxn modelId="{618A1FF8-57A9-434F-809F-031682D942F5}" type="presOf" srcId="{FC9B2089-82BF-448C-A51E-02BEC9FBC19C}" destId="{4A068A4B-0D01-4D38-9D01-C3A6DCE49D3A}" srcOrd="0" destOrd="0" presId="urn:microsoft.com/office/officeart/2011/layout/RadialPictureList"/>
    <dgm:cxn modelId="{F910D7FD-A2EE-47F5-BF7D-72768DBA786B}" srcId="{FC9B2089-82BF-448C-A51E-02BEC9FBC19C}" destId="{A93713C3-B29D-4835-9CCF-9CB722F46C4C}" srcOrd="0" destOrd="0" parTransId="{643E80F9-D050-42CA-92B8-9B8DD256B18A}" sibTransId="{DD761DB4-195D-404E-AE1F-8E2DA26C4028}"/>
    <dgm:cxn modelId="{13F27336-0089-4137-9F6E-1618DC052B32}" type="presParOf" srcId="{4A068A4B-0D01-4D38-9D01-C3A6DCE49D3A}" destId="{8450E42C-AB97-4A7F-BD96-FB9BFE8EB724}" srcOrd="0" destOrd="0" presId="urn:microsoft.com/office/officeart/2011/layout/RadialPictureList"/>
    <dgm:cxn modelId="{51F11E3F-6A19-4136-8AEC-94FC2CB6DB10}" type="presParOf" srcId="{4A068A4B-0D01-4D38-9D01-C3A6DCE49D3A}" destId="{B6EA25A3-5491-4131-96F3-C2205003639D}" srcOrd="1" destOrd="0" presId="urn:microsoft.com/office/officeart/2011/layout/RadialPictureList"/>
    <dgm:cxn modelId="{68857179-3407-4B66-9A3F-F40509EBCD61}" type="presParOf" srcId="{4A068A4B-0D01-4D38-9D01-C3A6DCE49D3A}" destId="{C0AA57DF-F71E-44D4-88ED-8EF662F2C0FA}" srcOrd="2" destOrd="0" presId="urn:microsoft.com/office/officeart/2011/layout/RadialPictureList"/>
    <dgm:cxn modelId="{2A98B111-574A-4008-B8FF-CC1BE4EE46A6}" type="presParOf" srcId="{4A068A4B-0D01-4D38-9D01-C3A6DCE49D3A}" destId="{83EBE2A6-676D-4CA5-865D-0DCAEE08EC68}" srcOrd="3" destOrd="0" presId="urn:microsoft.com/office/officeart/2011/layout/RadialPictureList"/>
    <dgm:cxn modelId="{5609E813-51E8-41BE-909B-C14C7855F026}" type="presParOf" srcId="{4A068A4B-0D01-4D38-9D01-C3A6DCE49D3A}" destId="{9AA0E070-0477-45F2-A264-02F7D0F60B99}" srcOrd="4" destOrd="0" presId="urn:microsoft.com/office/officeart/2011/layout/RadialPictureList"/>
    <dgm:cxn modelId="{D2CCE6CE-64E3-4194-92AE-602C4C5D09E2}" type="presParOf" srcId="{9AA0E070-0477-45F2-A264-02F7D0F60B99}" destId="{9CA4CF97-5A66-4C63-927E-FFAE6608C1BF}" srcOrd="0" destOrd="0" presId="urn:microsoft.com/office/officeart/2011/layout/RadialPictureList"/>
    <dgm:cxn modelId="{B47D3034-E739-4375-B385-D4E58AE6F9AE}" type="presParOf" srcId="{4A068A4B-0D01-4D38-9D01-C3A6DCE49D3A}" destId="{5A5EFEC9-1C1A-4208-9A02-CB282E07F517}" srcOrd="5" destOrd="0" presId="urn:microsoft.com/office/officeart/2011/layout/RadialPictureList"/>
    <dgm:cxn modelId="{F84D6B78-0AE7-4F18-80AB-3DC1E8203857}" type="presParOf" srcId="{4A068A4B-0D01-4D38-9D01-C3A6DCE49D3A}" destId="{FEDA1AE6-204B-4805-AFF0-8D3205C52EA3}" srcOrd="6" destOrd="0" presId="urn:microsoft.com/office/officeart/2011/layout/RadialPictureList"/>
    <dgm:cxn modelId="{D821FBC4-FAA8-44C9-9F5E-53CB2F52CDAE}" type="presParOf" srcId="{FEDA1AE6-204B-4805-AFF0-8D3205C52EA3}" destId="{092B70EC-F48D-4F1B-B872-CCF08182AD14}" srcOrd="0" destOrd="0" presId="urn:microsoft.com/office/officeart/2011/layout/RadialPictureList"/>
    <dgm:cxn modelId="{63247AEB-17CB-4BDD-812D-318903F30DAD}" type="presParOf" srcId="{4A068A4B-0D01-4D38-9D01-C3A6DCE49D3A}" destId="{7B2C7C9F-E5A7-4D11-B667-A862A46C9BD8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05C97D-D9C5-4D8C-9A59-EAC2CD61CCD8}" type="doc">
      <dgm:prSet loTypeId="urn:microsoft.com/office/officeart/2005/8/layout/vList4" loCatId="picture" qsTypeId="urn:microsoft.com/office/officeart/2005/8/quickstyle/3d3" qsCatId="3D" csTypeId="urn:microsoft.com/office/officeart/2005/8/colors/accent2_4" csCatId="accent2" phldr="1"/>
      <dgm:spPr/>
    </dgm:pt>
    <dgm:pt modelId="{F9E591B3-47A6-4A45-BE6B-E1CE44A66DBC}">
      <dgm:prSet phldrT="[Text]"/>
      <dgm:spPr/>
      <dgm:t>
        <a:bodyPr/>
        <a:lstStyle/>
        <a:p>
          <a:pPr algn="l"/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Monitoring: lessons from FIN-</a:t>
          </a:r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identify all relevant actors from outset; explore real-time shared data options </a:t>
          </a:r>
        </a:p>
      </dgm:t>
    </dgm:pt>
    <dgm:pt modelId="{93C95C59-7EE7-4315-8E49-94687EB0EB32}" type="parTrans" cxnId="{C973189D-9EAE-4E29-BEE3-493ADD00614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71952C-9C26-41D0-8A11-478AA9F82A82}" type="sibTrans" cxnId="{C973189D-9EAE-4E29-BEE3-493ADD00614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8D79B1-81A9-451E-AE42-A5DF7F2BDD00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Evaluation: lessons from FIN-</a:t>
          </a:r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use interim evaluations to recalibrate instruments </a:t>
          </a:r>
        </a:p>
      </dgm:t>
    </dgm:pt>
    <dgm:pt modelId="{F4A4A151-F41C-4652-9BBC-CD02F79B3B33}" type="parTrans" cxnId="{F5C9F269-7865-4652-9744-D8F6F3D4778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95BF95-32E6-498F-91F4-F60959C151CD}" type="sibTrans" cxnId="{F5C9F269-7865-4652-9744-D8F6F3D4778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E53EF3-B8DA-43B5-B004-7056464FA934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ESIF 2014-20: 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reporting requirements defined at outset – management verification requirement similar to FIN-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‘best practice’</a:t>
          </a:r>
        </a:p>
      </dgm:t>
    </dgm:pt>
    <dgm:pt modelId="{4886BDCE-8843-4B69-9066-4C17177C6740}" type="parTrans" cxnId="{B3F7765B-5A5E-4B98-A680-8D307288F17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B1927C-C5F7-48AC-AC51-3BBB06B70D22}" type="sibTrans" cxnId="{B3F7765B-5A5E-4B98-A680-8D307288F17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60DA77-F2A3-4C93-94C3-6F31BA3A7CC7}" type="pres">
      <dgm:prSet presAssocID="{9F05C97D-D9C5-4D8C-9A59-EAC2CD61CCD8}" presName="linear" presStyleCnt="0">
        <dgm:presLayoutVars>
          <dgm:dir/>
          <dgm:resizeHandles val="exact"/>
        </dgm:presLayoutVars>
      </dgm:prSet>
      <dgm:spPr/>
    </dgm:pt>
    <dgm:pt modelId="{3FA45339-8A0F-475F-84A8-D1F442EC8114}" type="pres">
      <dgm:prSet presAssocID="{F9E591B3-47A6-4A45-BE6B-E1CE44A66DBC}" presName="comp" presStyleCnt="0"/>
      <dgm:spPr/>
    </dgm:pt>
    <dgm:pt modelId="{940B1818-173A-4EC4-B2DC-60F64665902A}" type="pres">
      <dgm:prSet presAssocID="{F9E591B3-47A6-4A45-BE6B-E1CE44A66DBC}" presName="box" presStyleLbl="node1" presStyleIdx="0" presStyleCnt="3"/>
      <dgm:spPr/>
    </dgm:pt>
    <dgm:pt modelId="{F23EB867-4379-4F82-ADAC-8213C7961AB4}" type="pres">
      <dgm:prSet presAssocID="{F9E591B3-47A6-4A45-BE6B-E1CE44A66DBC}" presName="img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364DAFD-1836-43F0-A662-6D5B4D72F848}" type="pres">
      <dgm:prSet presAssocID="{F9E591B3-47A6-4A45-BE6B-E1CE44A66DBC}" presName="text" presStyleLbl="node1" presStyleIdx="0" presStyleCnt="3">
        <dgm:presLayoutVars>
          <dgm:bulletEnabled val="1"/>
        </dgm:presLayoutVars>
      </dgm:prSet>
      <dgm:spPr/>
    </dgm:pt>
    <dgm:pt modelId="{97DE003A-CBAB-4B06-B1B9-D00788BB8DCD}" type="pres">
      <dgm:prSet presAssocID="{BC71952C-9C26-41D0-8A11-478AA9F82A82}" presName="spacer" presStyleCnt="0"/>
      <dgm:spPr/>
    </dgm:pt>
    <dgm:pt modelId="{23952F48-36B4-4AE8-9E70-3BFE0C96E8D3}" type="pres">
      <dgm:prSet presAssocID="{358D79B1-81A9-451E-AE42-A5DF7F2BDD00}" presName="comp" presStyleCnt="0"/>
      <dgm:spPr/>
    </dgm:pt>
    <dgm:pt modelId="{6D946039-2109-497F-8116-C4D750C0472E}" type="pres">
      <dgm:prSet presAssocID="{358D79B1-81A9-451E-AE42-A5DF7F2BDD00}" presName="box" presStyleLbl="node1" presStyleIdx="1" presStyleCnt="3"/>
      <dgm:spPr/>
    </dgm:pt>
    <dgm:pt modelId="{1BD65331-CAD4-470E-A32F-343CE2E8B9CC}" type="pres">
      <dgm:prSet presAssocID="{358D79B1-81A9-451E-AE42-A5DF7F2BDD00}" presName="img" presStyleLbl="fgImgPlace1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DA96A3D-0B20-416A-BBAC-5B7419D04A2F}" type="pres">
      <dgm:prSet presAssocID="{358D79B1-81A9-451E-AE42-A5DF7F2BDD00}" presName="text" presStyleLbl="node1" presStyleIdx="1" presStyleCnt="3">
        <dgm:presLayoutVars>
          <dgm:bulletEnabled val="1"/>
        </dgm:presLayoutVars>
      </dgm:prSet>
      <dgm:spPr/>
    </dgm:pt>
    <dgm:pt modelId="{2438A63F-7C45-4B01-AAB5-904E2F66B628}" type="pres">
      <dgm:prSet presAssocID="{FE95BF95-32E6-498F-91F4-F60959C151CD}" presName="spacer" presStyleCnt="0"/>
      <dgm:spPr/>
    </dgm:pt>
    <dgm:pt modelId="{015716A0-A285-4F11-BB78-00A9DEA3F50E}" type="pres">
      <dgm:prSet presAssocID="{9AE53EF3-B8DA-43B5-B004-7056464FA934}" presName="comp" presStyleCnt="0"/>
      <dgm:spPr/>
    </dgm:pt>
    <dgm:pt modelId="{2D43E6D9-CA13-4A7A-B454-24E62973ED46}" type="pres">
      <dgm:prSet presAssocID="{9AE53EF3-B8DA-43B5-B004-7056464FA934}" presName="box" presStyleLbl="node1" presStyleIdx="2" presStyleCnt="3"/>
      <dgm:spPr/>
    </dgm:pt>
    <dgm:pt modelId="{80ADC4DE-5A3A-40D9-8401-08DA1DB90CDF}" type="pres">
      <dgm:prSet presAssocID="{9AE53EF3-B8DA-43B5-B004-7056464FA934}" presName="img" presStyleLbl="fgImgPlace1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930" r="4930"/>
          </a:stretch>
        </a:blipFill>
      </dgm:spPr>
    </dgm:pt>
    <dgm:pt modelId="{98AE1D35-27BE-411D-AC5D-51A81C46B3C6}" type="pres">
      <dgm:prSet presAssocID="{9AE53EF3-B8DA-43B5-B004-7056464FA934}" presName="text" presStyleLbl="node1" presStyleIdx="2" presStyleCnt="3">
        <dgm:presLayoutVars>
          <dgm:bulletEnabled val="1"/>
        </dgm:presLayoutVars>
      </dgm:prSet>
      <dgm:spPr/>
    </dgm:pt>
  </dgm:ptLst>
  <dgm:cxnLst>
    <dgm:cxn modelId="{B3F7765B-5A5E-4B98-A680-8D307288F178}" srcId="{9F05C97D-D9C5-4D8C-9A59-EAC2CD61CCD8}" destId="{9AE53EF3-B8DA-43B5-B004-7056464FA934}" srcOrd="2" destOrd="0" parTransId="{4886BDCE-8843-4B69-9066-4C17177C6740}" sibTransId="{98B1927C-C5F7-48AC-AC51-3BBB06B70D22}"/>
    <dgm:cxn modelId="{57D0C769-CADD-47C2-BC08-20F2D248F669}" type="presOf" srcId="{358D79B1-81A9-451E-AE42-A5DF7F2BDD00}" destId="{9DA96A3D-0B20-416A-BBAC-5B7419D04A2F}" srcOrd="1" destOrd="0" presId="urn:microsoft.com/office/officeart/2005/8/layout/vList4"/>
    <dgm:cxn modelId="{F5C9F269-7865-4652-9744-D8F6F3D47785}" srcId="{9F05C97D-D9C5-4D8C-9A59-EAC2CD61CCD8}" destId="{358D79B1-81A9-451E-AE42-A5DF7F2BDD00}" srcOrd="1" destOrd="0" parTransId="{F4A4A151-F41C-4652-9BBC-CD02F79B3B33}" sibTransId="{FE95BF95-32E6-498F-91F4-F60959C151CD}"/>
    <dgm:cxn modelId="{22218888-6D74-4818-8FC5-1D88E9480CA8}" type="presOf" srcId="{9F05C97D-D9C5-4D8C-9A59-EAC2CD61CCD8}" destId="{E560DA77-F2A3-4C93-94C3-6F31BA3A7CC7}" srcOrd="0" destOrd="0" presId="urn:microsoft.com/office/officeart/2005/8/layout/vList4"/>
    <dgm:cxn modelId="{9D49A88C-9032-4002-9B7C-71E4FDE7CA78}" type="presOf" srcId="{9AE53EF3-B8DA-43B5-B004-7056464FA934}" destId="{98AE1D35-27BE-411D-AC5D-51A81C46B3C6}" srcOrd="1" destOrd="0" presId="urn:microsoft.com/office/officeart/2005/8/layout/vList4"/>
    <dgm:cxn modelId="{6E5DF093-1A4D-4DFC-B105-6CB968C77CF6}" type="presOf" srcId="{9AE53EF3-B8DA-43B5-B004-7056464FA934}" destId="{2D43E6D9-CA13-4A7A-B454-24E62973ED46}" srcOrd="0" destOrd="0" presId="urn:microsoft.com/office/officeart/2005/8/layout/vList4"/>
    <dgm:cxn modelId="{C973189D-9EAE-4E29-BEE3-493ADD006141}" srcId="{9F05C97D-D9C5-4D8C-9A59-EAC2CD61CCD8}" destId="{F9E591B3-47A6-4A45-BE6B-E1CE44A66DBC}" srcOrd="0" destOrd="0" parTransId="{93C95C59-7EE7-4315-8E49-94687EB0EB32}" sibTransId="{BC71952C-9C26-41D0-8A11-478AA9F82A82}"/>
    <dgm:cxn modelId="{687EFCA5-7EE5-4A6E-8CD2-182DD969E3E5}" type="presOf" srcId="{F9E591B3-47A6-4A45-BE6B-E1CE44A66DBC}" destId="{6364DAFD-1836-43F0-A662-6D5B4D72F848}" srcOrd="1" destOrd="0" presId="urn:microsoft.com/office/officeart/2005/8/layout/vList4"/>
    <dgm:cxn modelId="{AC6D54A9-744D-4D11-B91E-5778C78AAE38}" type="presOf" srcId="{F9E591B3-47A6-4A45-BE6B-E1CE44A66DBC}" destId="{940B1818-173A-4EC4-B2DC-60F64665902A}" srcOrd="0" destOrd="0" presId="urn:microsoft.com/office/officeart/2005/8/layout/vList4"/>
    <dgm:cxn modelId="{F3EA6CB9-D479-41F4-9AFB-25EBCD9B7DC3}" type="presOf" srcId="{358D79B1-81A9-451E-AE42-A5DF7F2BDD00}" destId="{6D946039-2109-497F-8116-C4D750C0472E}" srcOrd="0" destOrd="0" presId="urn:microsoft.com/office/officeart/2005/8/layout/vList4"/>
    <dgm:cxn modelId="{F7D4022A-BF94-42C5-BBE8-2C9AE4A1878E}" type="presParOf" srcId="{E560DA77-F2A3-4C93-94C3-6F31BA3A7CC7}" destId="{3FA45339-8A0F-475F-84A8-D1F442EC8114}" srcOrd="0" destOrd="0" presId="urn:microsoft.com/office/officeart/2005/8/layout/vList4"/>
    <dgm:cxn modelId="{F449BAAF-6BD8-4370-BC4D-9B6A3B0BA997}" type="presParOf" srcId="{3FA45339-8A0F-475F-84A8-D1F442EC8114}" destId="{940B1818-173A-4EC4-B2DC-60F64665902A}" srcOrd="0" destOrd="0" presId="urn:microsoft.com/office/officeart/2005/8/layout/vList4"/>
    <dgm:cxn modelId="{FC57023C-7C4A-4296-9FAD-9735D0DB959A}" type="presParOf" srcId="{3FA45339-8A0F-475F-84A8-D1F442EC8114}" destId="{F23EB867-4379-4F82-ADAC-8213C7961AB4}" srcOrd="1" destOrd="0" presId="urn:microsoft.com/office/officeart/2005/8/layout/vList4"/>
    <dgm:cxn modelId="{19CE4724-17FE-49E1-B6AB-53261B797B8D}" type="presParOf" srcId="{3FA45339-8A0F-475F-84A8-D1F442EC8114}" destId="{6364DAFD-1836-43F0-A662-6D5B4D72F848}" srcOrd="2" destOrd="0" presId="urn:microsoft.com/office/officeart/2005/8/layout/vList4"/>
    <dgm:cxn modelId="{47D1A743-C7D7-476D-B6FA-67FC1212D1F4}" type="presParOf" srcId="{E560DA77-F2A3-4C93-94C3-6F31BA3A7CC7}" destId="{97DE003A-CBAB-4B06-B1B9-D00788BB8DCD}" srcOrd="1" destOrd="0" presId="urn:microsoft.com/office/officeart/2005/8/layout/vList4"/>
    <dgm:cxn modelId="{2AA2AB52-2680-4F7C-9CAC-5CBB595B2768}" type="presParOf" srcId="{E560DA77-F2A3-4C93-94C3-6F31BA3A7CC7}" destId="{23952F48-36B4-4AE8-9E70-3BFE0C96E8D3}" srcOrd="2" destOrd="0" presId="urn:microsoft.com/office/officeart/2005/8/layout/vList4"/>
    <dgm:cxn modelId="{3C55DEBE-8BA3-4F49-A28B-FCDDCD3EFAA2}" type="presParOf" srcId="{23952F48-36B4-4AE8-9E70-3BFE0C96E8D3}" destId="{6D946039-2109-497F-8116-C4D750C0472E}" srcOrd="0" destOrd="0" presId="urn:microsoft.com/office/officeart/2005/8/layout/vList4"/>
    <dgm:cxn modelId="{004D8E7A-74FC-41BB-B2D2-3A49AA6DCB25}" type="presParOf" srcId="{23952F48-36B4-4AE8-9E70-3BFE0C96E8D3}" destId="{1BD65331-CAD4-470E-A32F-343CE2E8B9CC}" srcOrd="1" destOrd="0" presId="urn:microsoft.com/office/officeart/2005/8/layout/vList4"/>
    <dgm:cxn modelId="{D6123473-F857-4CA9-A05E-F54C271A9FBF}" type="presParOf" srcId="{23952F48-36B4-4AE8-9E70-3BFE0C96E8D3}" destId="{9DA96A3D-0B20-416A-BBAC-5B7419D04A2F}" srcOrd="2" destOrd="0" presId="urn:microsoft.com/office/officeart/2005/8/layout/vList4"/>
    <dgm:cxn modelId="{E052400F-C717-4DB5-8245-A3EDEA18F098}" type="presParOf" srcId="{E560DA77-F2A3-4C93-94C3-6F31BA3A7CC7}" destId="{2438A63F-7C45-4B01-AAB5-904E2F66B628}" srcOrd="3" destOrd="0" presId="urn:microsoft.com/office/officeart/2005/8/layout/vList4"/>
    <dgm:cxn modelId="{F1208A4B-FC0E-48D5-87DA-E8D5A0589576}" type="presParOf" srcId="{E560DA77-F2A3-4C93-94C3-6F31BA3A7CC7}" destId="{015716A0-A285-4F11-BB78-00A9DEA3F50E}" srcOrd="4" destOrd="0" presId="urn:microsoft.com/office/officeart/2005/8/layout/vList4"/>
    <dgm:cxn modelId="{BDF6F568-2C79-4925-A454-AD9B070CF396}" type="presParOf" srcId="{015716A0-A285-4F11-BB78-00A9DEA3F50E}" destId="{2D43E6D9-CA13-4A7A-B454-24E62973ED46}" srcOrd="0" destOrd="0" presId="urn:microsoft.com/office/officeart/2005/8/layout/vList4"/>
    <dgm:cxn modelId="{C563561D-611D-453A-8520-AB849324B5F4}" type="presParOf" srcId="{015716A0-A285-4F11-BB78-00A9DEA3F50E}" destId="{80ADC4DE-5A3A-40D9-8401-08DA1DB90CDF}" srcOrd="1" destOrd="0" presId="urn:microsoft.com/office/officeart/2005/8/layout/vList4"/>
    <dgm:cxn modelId="{D0F52A0E-A943-460C-A66E-91C388BCD956}" type="presParOf" srcId="{015716A0-A285-4F11-BB78-00A9DEA3F50E}" destId="{98AE1D35-27BE-411D-AC5D-51A81C46B3C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05C76D-2568-460A-B062-5941FBDD6195}" type="doc">
      <dgm:prSet loTypeId="urn:microsoft.com/office/officeart/2005/8/layout/vList5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9BBA428E-73F0-4D2A-A76A-7C35B789AE68}">
      <dgm:prSet phldrT="[Text]" custT="1"/>
      <dgm:spPr/>
      <dgm:t>
        <a:bodyPr/>
        <a:lstStyle/>
        <a:p>
          <a:r>
            <a:rPr lang="en-GB" sz="2400" dirty="0">
              <a:latin typeface="Arial" panose="020B0604020202020204" pitchFamily="34" charset="0"/>
              <a:cs typeface="Arial" panose="020B0604020202020204" pitchFamily="34" charset="0"/>
            </a:rPr>
            <a:t>Gap analysis</a:t>
          </a:r>
        </a:p>
      </dgm:t>
    </dgm:pt>
    <dgm:pt modelId="{4ECB3DAB-D5C8-42C5-944C-65193FE27800}" type="parTrans" cxnId="{0F39D88F-EF7E-4D8F-86F4-A743821B1F8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473235-B322-4376-9B7B-1FFB66C59B98}" type="sibTrans" cxnId="{0F39D88F-EF7E-4D8F-86F4-A743821B1F8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362067-F80D-452A-9AE5-1DB654AAD471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ESIF 2014-20: Ex ante assessment</a:t>
          </a:r>
        </a:p>
      </dgm:t>
    </dgm:pt>
    <dgm:pt modelId="{746DB990-0BD6-474A-AF6A-600087639486}" type="parTrans" cxnId="{49295767-4342-4F3C-88CB-148E6F7E0AC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66A16A-D0E2-49FA-A593-E032E7C5403A}" type="sibTrans" cxnId="{49295767-4342-4F3C-88CB-148E6F7E0AC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97BA9-7A91-49AD-B56E-2538BFC9D0E0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: Importance of gap analysis a clear lesson</a:t>
          </a:r>
        </a:p>
      </dgm:t>
    </dgm:pt>
    <dgm:pt modelId="{D98456B7-FA6F-4487-AA84-BA100AAB5F7A}" type="parTrans" cxnId="{D9145D31-BB8B-47B7-80A5-3FF9418CD7B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38E014-979D-450D-A43E-E043E98BF37F}" type="sibTrans" cxnId="{D9145D31-BB8B-47B7-80A5-3FF9418CD7B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03290-FEC2-444E-849D-C43FF376666C}">
      <dgm:prSet phldrT="[Text]" custT="1"/>
      <dgm:spPr/>
      <dgm:t>
        <a:bodyPr/>
        <a:lstStyle/>
        <a:p>
          <a:r>
            <a:rPr lang="en-GB" sz="2400" dirty="0">
              <a:latin typeface="Arial" panose="020B0604020202020204" pitchFamily="34" charset="0"/>
              <a:cs typeface="Arial" panose="020B0604020202020204" pitchFamily="34" charset="0"/>
            </a:rPr>
            <a:t>Financial flows</a:t>
          </a:r>
        </a:p>
      </dgm:t>
    </dgm:pt>
    <dgm:pt modelId="{E577FA9E-EEA5-40F6-8C17-8A4C072B860C}" type="parTrans" cxnId="{355A000B-5B28-4FA6-B0C7-B875B56CE1AC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71DB30-B346-48C6-AB11-2883067E1A91}" type="sibTrans" cxnId="{355A000B-5B28-4FA6-B0C7-B875B56CE1AC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FBF568-1144-4C86-943E-D88FEF9D5252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ESIF 2014-20: Phased payments in line with progress</a:t>
          </a:r>
        </a:p>
      </dgm:t>
    </dgm:pt>
    <dgm:pt modelId="{4B5C9999-79C1-404E-AE10-FBD825A3C19D}" type="parTrans" cxnId="{A867879C-BBBC-4549-B494-3C598DED450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F8E6EF-8587-4436-96C0-60F2930F27CF}" type="sibTrans" cxnId="{A867879C-BBBC-4549-B494-3C598DED450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BEACD4-3B97-4264-863F-BBDB2550D18B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May restrict flexibility –FIN-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‘watchword’ </a:t>
          </a:r>
        </a:p>
      </dgm:t>
    </dgm:pt>
    <dgm:pt modelId="{53B36F52-0DB8-4968-8D3E-4F9B1C41313D}" type="parTrans" cxnId="{625CC82C-8362-4936-81E9-9713C4BC598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B1F632-1EE1-4151-ADD2-D979B65A21E8}" type="sibTrans" cxnId="{625CC82C-8362-4936-81E9-9713C4BC598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00EBA1-526D-4342-B6B7-8E0DE6AEFD92}">
      <dgm:prSet phldrT="[Text]" custT="1"/>
      <dgm:spPr/>
      <dgm:t>
        <a:bodyPr/>
        <a:lstStyle/>
        <a:p>
          <a:r>
            <a:rPr lang="en-GB" sz="2400" dirty="0">
              <a:latin typeface="Arial" panose="020B0604020202020204" pitchFamily="34" charset="0"/>
              <a:cs typeface="Arial" panose="020B0604020202020204" pitchFamily="34" charset="0"/>
            </a:rPr>
            <a:t>Structures</a:t>
          </a:r>
        </a:p>
      </dgm:t>
    </dgm:pt>
    <dgm:pt modelId="{A3E91A47-A886-4D0C-B9C3-62552F154A30}" type="parTrans" cxnId="{BA1010DB-14DA-41A9-9743-72781D368F4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332E19-054B-4E31-8AC2-C175BC3EB4AD}" type="sibTrans" cxnId="{BA1010DB-14DA-41A9-9743-72781D368F4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DE2710-3932-435B-9D9C-A80B6F4234C5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ESIF 2014-20: EU level FI; off-the shelf</a:t>
          </a:r>
        </a:p>
      </dgm:t>
    </dgm:pt>
    <dgm:pt modelId="{FA2817CA-3FFF-4D12-A1C8-6BE6DD6619E1}" type="parTrans" cxnId="{B17FD23C-9B44-4670-956D-DA7AEAF175C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C574FB-EBBE-4BF1-BE3B-195E521083D9}" type="sibTrans" cxnId="{B17FD23C-9B44-4670-956D-DA7AEAF175C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31A198-40BF-412B-AB03-3A8CB89997C3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: context dependent; how useful now?</a:t>
          </a:r>
        </a:p>
      </dgm:t>
    </dgm:pt>
    <dgm:pt modelId="{A9EC1CAF-8061-4739-B1E3-B4CD5F25854A}" type="parTrans" cxnId="{C139A55F-E7E0-4D78-A1C1-C6BEC3418DA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3B5368-216F-4E85-8C63-EC6F20432D9E}" type="sibTrans" cxnId="{C139A55F-E7E0-4D78-A1C1-C6BEC3418DA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3B774D-3912-468E-9417-0EA539927FA6}">
      <dgm:prSet custT="1"/>
      <dgm:spPr/>
      <dgm:t>
        <a:bodyPr/>
        <a:lstStyle/>
        <a:p>
          <a:r>
            <a:rPr lang="en-GB" sz="2400" dirty="0">
              <a:latin typeface="Arial" panose="020B0604020202020204" pitchFamily="34" charset="0"/>
              <a:cs typeface="Arial" panose="020B0604020202020204" pitchFamily="34" charset="0"/>
            </a:rPr>
            <a:t>Technical assistance</a:t>
          </a:r>
        </a:p>
      </dgm:t>
    </dgm:pt>
    <dgm:pt modelId="{39D28DC9-3478-4201-9BB3-E81D54225307}" type="parTrans" cxnId="{C1F52DA2-DC01-4D95-83FE-C37808DA0B4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0C0ED3-F1F8-491D-A947-C701DC1949D2}" type="sibTrans" cxnId="{C1F52DA2-DC01-4D95-83FE-C37808DA0B4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9FC984-84A9-4B7B-9249-22345132CA5F}">
      <dgm:prSet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– major issue in 2007-13 for some, but not now</a:t>
          </a:r>
        </a:p>
      </dgm:t>
    </dgm:pt>
    <dgm:pt modelId="{745DBD17-3F1A-4463-A24A-32C428E7A725}" type="parTrans" cxnId="{613F7A5B-C4CB-43F6-8438-30A6FB28A67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32DF94-4041-4752-A2DA-FB74434EE811}" type="sibTrans" cxnId="{613F7A5B-C4CB-43F6-8438-30A6FB28A67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012EEE-5155-432D-A968-71391F5CD151}">
      <dgm:prSet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FI-TAP –support for establishing FI</a:t>
          </a:r>
        </a:p>
      </dgm:t>
    </dgm:pt>
    <dgm:pt modelId="{0F38CF53-695F-4A46-82A2-953BA93D19F5}" type="parTrans" cxnId="{63209AA3-BD84-4B54-9B89-21C941A222F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71873B-493B-4840-A084-116C7C56DBF9}" type="sibTrans" cxnId="{63209AA3-BD84-4B54-9B89-21C941A222F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ACA842-55CB-4797-A8BC-F673FC7F7E81}" type="pres">
      <dgm:prSet presAssocID="{B505C76D-2568-460A-B062-5941FBDD6195}" presName="Name0" presStyleCnt="0">
        <dgm:presLayoutVars>
          <dgm:dir/>
          <dgm:animLvl val="lvl"/>
          <dgm:resizeHandles val="exact"/>
        </dgm:presLayoutVars>
      </dgm:prSet>
      <dgm:spPr/>
    </dgm:pt>
    <dgm:pt modelId="{55AD002F-8962-48E6-AFD7-4DA3FC8CB549}" type="pres">
      <dgm:prSet presAssocID="{9BBA428E-73F0-4D2A-A76A-7C35B789AE68}" presName="linNode" presStyleCnt="0"/>
      <dgm:spPr/>
    </dgm:pt>
    <dgm:pt modelId="{573628AB-BC41-4187-B5BC-A067B30F2D52}" type="pres">
      <dgm:prSet presAssocID="{9BBA428E-73F0-4D2A-A76A-7C35B789AE68}" presName="parentText" presStyleLbl="node1" presStyleIdx="0" presStyleCnt="4" custScaleX="76966">
        <dgm:presLayoutVars>
          <dgm:chMax val="1"/>
          <dgm:bulletEnabled val="1"/>
        </dgm:presLayoutVars>
      </dgm:prSet>
      <dgm:spPr/>
    </dgm:pt>
    <dgm:pt modelId="{A013A9D8-DF3B-4F6A-B500-667BDEC074EA}" type="pres">
      <dgm:prSet presAssocID="{9BBA428E-73F0-4D2A-A76A-7C35B789AE68}" presName="descendantText" presStyleLbl="alignAccFollowNode1" presStyleIdx="0" presStyleCnt="4" custScaleX="111766" custScaleY="109368">
        <dgm:presLayoutVars>
          <dgm:bulletEnabled val="1"/>
        </dgm:presLayoutVars>
      </dgm:prSet>
      <dgm:spPr/>
    </dgm:pt>
    <dgm:pt modelId="{9A4EFDF7-D082-4214-92DD-4F9FA05890BF}" type="pres">
      <dgm:prSet presAssocID="{6E473235-B322-4376-9B7B-1FFB66C59B98}" presName="sp" presStyleCnt="0"/>
      <dgm:spPr/>
    </dgm:pt>
    <dgm:pt modelId="{32FD13C3-25FC-4293-8FBE-FFE3A10974EC}" type="pres">
      <dgm:prSet presAssocID="{FF00EBA1-526D-4342-B6B7-8E0DE6AEFD92}" presName="linNode" presStyleCnt="0"/>
      <dgm:spPr/>
    </dgm:pt>
    <dgm:pt modelId="{E415BB4F-B4BE-41E6-8DB6-DA53D7E1B802}" type="pres">
      <dgm:prSet presAssocID="{FF00EBA1-526D-4342-B6B7-8E0DE6AEFD92}" presName="parentText" presStyleLbl="node1" presStyleIdx="1" presStyleCnt="4" custScaleX="81625">
        <dgm:presLayoutVars>
          <dgm:chMax val="1"/>
          <dgm:bulletEnabled val="1"/>
        </dgm:presLayoutVars>
      </dgm:prSet>
      <dgm:spPr/>
    </dgm:pt>
    <dgm:pt modelId="{81855783-6D14-479F-90EB-8A73AA8CC6C6}" type="pres">
      <dgm:prSet presAssocID="{FF00EBA1-526D-4342-B6B7-8E0DE6AEFD92}" presName="descendantText" presStyleLbl="alignAccFollowNode1" presStyleIdx="1" presStyleCnt="4" custScaleX="115654" custScaleY="114248" custLinFactNeighborX="-682" custLinFactNeighborY="-617">
        <dgm:presLayoutVars>
          <dgm:bulletEnabled val="1"/>
        </dgm:presLayoutVars>
      </dgm:prSet>
      <dgm:spPr/>
    </dgm:pt>
    <dgm:pt modelId="{739C986C-5E8D-4DB7-AF3C-61E344008738}" type="pres">
      <dgm:prSet presAssocID="{E2332E19-054B-4E31-8AC2-C175BC3EB4AD}" presName="sp" presStyleCnt="0"/>
      <dgm:spPr/>
    </dgm:pt>
    <dgm:pt modelId="{51F975E9-AA0D-45A1-8F85-BC252CCD885F}" type="pres">
      <dgm:prSet presAssocID="{9F803290-FEC2-444E-849D-C43FF376666C}" presName="linNode" presStyleCnt="0"/>
      <dgm:spPr/>
    </dgm:pt>
    <dgm:pt modelId="{FB5168E3-B3ED-4E3A-812A-F383EC0DE218}" type="pres">
      <dgm:prSet presAssocID="{9F803290-FEC2-444E-849D-C43FF376666C}" presName="parentText" presStyleLbl="node1" presStyleIdx="2" presStyleCnt="4" custScaleX="83134">
        <dgm:presLayoutVars>
          <dgm:chMax val="1"/>
          <dgm:bulletEnabled val="1"/>
        </dgm:presLayoutVars>
      </dgm:prSet>
      <dgm:spPr/>
    </dgm:pt>
    <dgm:pt modelId="{6CDF4748-D7A4-46F8-BA3F-EA3FF382F76D}" type="pres">
      <dgm:prSet presAssocID="{9F803290-FEC2-444E-849D-C43FF376666C}" presName="descendantText" presStyleLbl="alignAccFollowNode1" presStyleIdx="2" presStyleCnt="4" custScaleX="119543" custScaleY="112721">
        <dgm:presLayoutVars>
          <dgm:bulletEnabled val="1"/>
        </dgm:presLayoutVars>
      </dgm:prSet>
      <dgm:spPr/>
    </dgm:pt>
    <dgm:pt modelId="{9DD646DC-6962-4992-A3CB-C033E86A04BA}" type="pres">
      <dgm:prSet presAssocID="{8471DB30-B346-48C6-AB11-2883067E1A91}" presName="sp" presStyleCnt="0"/>
      <dgm:spPr/>
    </dgm:pt>
    <dgm:pt modelId="{D799262F-D35D-4C1B-93E1-66951F565D4B}" type="pres">
      <dgm:prSet presAssocID="{813B774D-3912-468E-9417-0EA539927FA6}" presName="linNode" presStyleCnt="0"/>
      <dgm:spPr/>
    </dgm:pt>
    <dgm:pt modelId="{C86DD393-F9ED-4E94-A450-E59473FC3E22}" type="pres">
      <dgm:prSet presAssocID="{813B774D-3912-468E-9417-0EA539927FA6}" presName="parentText" presStyleLbl="node1" presStyleIdx="3" presStyleCnt="4" custScaleX="83134">
        <dgm:presLayoutVars>
          <dgm:chMax val="1"/>
          <dgm:bulletEnabled val="1"/>
        </dgm:presLayoutVars>
      </dgm:prSet>
      <dgm:spPr/>
    </dgm:pt>
    <dgm:pt modelId="{B12DE789-8714-472A-AA84-A5BD9CE77D1E}" type="pres">
      <dgm:prSet presAssocID="{813B774D-3912-468E-9417-0EA539927FA6}" presName="descendantText" presStyleLbl="alignAccFollowNode1" presStyleIdx="3" presStyleCnt="4" custScaleX="119549" custScaleY="113430">
        <dgm:presLayoutVars>
          <dgm:bulletEnabled val="1"/>
        </dgm:presLayoutVars>
      </dgm:prSet>
      <dgm:spPr/>
    </dgm:pt>
  </dgm:ptLst>
  <dgm:cxnLst>
    <dgm:cxn modelId="{EF369F05-6FD9-4834-B601-62691472D995}" type="presOf" srcId="{54697BA9-7A91-49AD-B56E-2538BFC9D0E0}" destId="{A013A9D8-DF3B-4F6A-B500-667BDEC074EA}" srcOrd="0" destOrd="1" presId="urn:microsoft.com/office/officeart/2005/8/layout/vList5"/>
    <dgm:cxn modelId="{355A000B-5B28-4FA6-B0C7-B875B56CE1AC}" srcId="{B505C76D-2568-460A-B062-5941FBDD6195}" destId="{9F803290-FEC2-444E-849D-C43FF376666C}" srcOrd="2" destOrd="0" parTransId="{E577FA9E-EEA5-40F6-8C17-8A4C072B860C}" sibTransId="{8471DB30-B346-48C6-AB11-2883067E1A91}"/>
    <dgm:cxn modelId="{6BB61B1B-2470-4FAE-8996-1EBDAC9D3EBC}" type="presOf" srcId="{65362067-F80D-452A-9AE5-1DB654AAD471}" destId="{A013A9D8-DF3B-4F6A-B500-667BDEC074EA}" srcOrd="0" destOrd="0" presId="urn:microsoft.com/office/officeart/2005/8/layout/vList5"/>
    <dgm:cxn modelId="{4B87E822-282F-4C92-9DF9-ABB63E1C7391}" type="presOf" srcId="{813B774D-3912-468E-9417-0EA539927FA6}" destId="{C86DD393-F9ED-4E94-A450-E59473FC3E22}" srcOrd="0" destOrd="0" presId="urn:microsoft.com/office/officeart/2005/8/layout/vList5"/>
    <dgm:cxn modelId="{625CC82C-8362-4936-81E9-9713C4BC5980}" srcId="{9F803290-FEC2-444E-849D-C43FF376666C}" destId="{37BEACD4-3B97-4264-863F-BBDB2550D18B}" srcOrd="1" destOrd="0" parTransId="{53B36F52-0DB8-4968-8D3E-4F9B1C41313D}" sibTransId="{F4B1F632-1EE1-4151-ADD2-D979B65A21E8}"/>
    <dgm:cxn modelId="{D9145D31-BB8B-47B7-80A5-3FF9418CD7B5}" srcId="{9BBA428E-73F0-4D2A-A76A-7C35B789AE68}" destId="{54697BA9-7A91-49AD-B56E-2538BFC9D0E0}" srcOrd="1" destOrd="0" parTransId="{D98456B7-FA6F-4487-AA84-BA100AAB5F7A}" sibTransId="{4B38E014-979D-450D-A43E-E043E98BF37F}"/>
    <dgm:cxn modelId="{B17FD23C-9B44-4670-956D-DA7AEAF175C5}" srcId="{FF00EBA1-526D-4342-B6B7-8E0DE6AEFD92}" destId="{BDDE2710-3932-435B-9D9C-A80B6F4234C5}" srcOrd="0" destOrd="0" parTransId="{FA2817CA-3FFF-4D12-A1C8-6BE6DD6619E1}" sibTransId="{EBC574FB-EBBE-4BF1-BE3B-195E521083D9}"/>
    <dgm:cxn modelId="{613F7A5B-C4CB-43F6-8438-30A6FB28A67A}" srcId="{813B774D-3912-468E-9417-0EA539927FA6}" destId="{B69FC984-84A9-4B7B-9249-22345132CA5F}" srcOrd="1" destOrd="0" parTransId="{745DBD17-3F1A-4463-A24A-32C428E7A725}" sibTransId="{3132DF94-4041-4752-A2DA-FB74434EE811}"/>
    <dgm:cxn modelId="{C139A55F-E7E0-4D78-A1C1-C6BEC3418DA7}" srcId="{FF00EBA1-526D-4342-B6B7-8E0DE6AEFD92}" destId="{B531A198-40BF-412B-AB03-3A8CB89997C3}" srcOrd="1" destOrd="0" parTransId="{A9EC1CAF-8061-4739-B1E3-B4CD5F25854A}" sibTransId="{AF3B5368-216F-4E85-8C63-EC6F20432D9E}"/>
    <dgm:cxn modelId="{041EA864-CAA4-43F4-A546-97A6A837F687}" type="presOf" srcId="{B531A198-40BF-412B-AB03-3A8CB89997C3}" destId="{81855783-6D14-479F-90EB-8A73AA8CC6C6}" srcOrd="0" destOrd="1" presId="urn:microsoft.com/office/officeart/2005/8/layout/vList5"/>
    <dgm:cxn modelId="{49295767-4342-4F3C-88CB-148E6F7E0ACA}" srcId="{9BBA428E-73F0-4D2A-A76A-7C35B789AE68}" destId="{65362067-F80D-452A-9AE5-1DB654AAD471}" srcOrd="0" destOrd="0" parTransId="{746DB990-0BD6-474A-AF6A-600087639486}" sibTransId="{2966A16A-D0E2-49FA-A593-E032E7C5403A}"/>
    <dgm:cxn modelId="{D84C174D-BEC2-4656-8F9D-3562B5BE4D86}" type="presOf" srcId="{B505C76D-2568-460A-B062-5941FBDD6195}" destId="{28ACA842-55CB-4797-A8BC-F673FC7F7E81}" srcOrd="0" destOrd="0" presId="urn:microsoft.com/office/officeart/2005/8/layout/vList5"/>
    <dgm:cxn modelId="{BDDF0983-5CBC-436D-B686-24A2252C911D}" type="presOf" srcId="{9BBA428E-73F0-4D2A-A76A-7C35B789AE68}" destId="{573628AB-BC41-4187-B5BC-A067B30F2D52}" srcOrd="0" destOrd="0" presId="urn:microsoft.com/office/officeart/2005/8/layout/vList5"/>
    <dgm:cxn modelId="{B22F1D8A-6512-4369-BACF-55C24C5EF97B}" type="presOf" srcId="{B69FC984-84A9-4B7B-9249-22345132CA5F}" destId="{B12DE789-8714-472A-AA84-A5BD9CE77D1E}" srcOrd="0" destOrd="1" presId="urn:microsoft.com/office/officeart/2005/8/layout/vList5"/>
    <dgm:cxn modelId="{2E58978A-AF50-41C3-89C2-7AAF81527738}" type="presOf" srcId="{BDDE2710-3932-435B-9D9C-A80B6F4234C5}" destId="{81855783-6D14-479F-90EB-8A73AA8CC6C6}" srcOrd="0" destOrd="0" presId="urn:microsoft.com/office/officeart/2005/8/layout/vList5"/>
    <dgm:cxn modelId="{AF8A688F-9AD9-473C-B09A-6AE27480A105}" type="presOf" srcId="{37BEACD4-3B97-4264-863F-BBDB2550D18B}" destId="{6CDF4748-D7A4-46F8-BA3F-EA3FF382F76D}" srcOrd="0" destOrd="1" presId="urn:microsoft.com/office/officeart/2005/8/layout/vList5"/>
    <dgm:cxn modelId="{0F39D88F-EF7E-4D8F-86F4-A743821B1F84}" srcId="{B505C76D-2568-460A-B062-5941FBDD6195}" destId="{9BBA428E-73F0-4D2A-A76A-7C35B789AE68}" srcOrd="0" destOrd="0" parTransId="{4ECB3DAB-D5C8-42C5-944C-65193FE27800}" sibTransId="{6E473235-B322-4376-9B7B-1FFB66C59B98}"/>
    <dgm:cxn modelId="{A867879C-BBBC-4549-B494-3C598DED4501}" srcId="{9F803290-FEC2-444E-849D-C43FF376666C}" destId="{0BFBF568-1144-4C86-943E-D88FEF9D5252}" srcOrd="0" destOrd="0" parTransId="{4B5C9999-79C1-404E-AE10-FBD825A3C19D}" sibTransId="{38F8E6EF-8587-4436-96C0-60F2930F27CF}"/>
    <dgm:cxn modelId="{C1F52DA2-DC01-4D95-83FE-C37808DA0B4F}" srcId="{B505C76D-2568-460A-B062-5941FBDD6195}" destId="{813B774D-3912-468E-9417-0EA539927FA6}" srcOrd="3" destOrd="0" parTransId="{39D28DC9-3478-4201-9BB3-E81D54225307}" sibTransId="{1F0C0ED3-F1F8-491D-A947-C701DC1949D2}"/>
    <dgm:cxn modelId="{63209AA3-BD84-4B54-9B89-21C941A222F6}" srcId="{813B774D-3912-468E-9417-0EA539927FA6}" destId="{63012EEE-5155-432D-A968-71391F5CD151}" srcOrd="0" destOrd="0" parTransId="{0F38CF53-695F-4A46-82A2-953BA93D19F5}" sibTransId="{5071873B-493B-4840-A084-116C7C56DBF9}"/>
    <dgm:cxn modelId="{3A665DA5-2D4B-4A8D-9E52-3F5B69B66459}" type="presOf" srcId="{0BFBF568-1144-4C86-943E-D88FEF9D5252}" destId="{6CDF4748-D7A4-46F8-BA3F-EA3FF382F76D}" srcOrd="0" destOrd="0" presId="urn:microsoft.com/office/officeart/2005/8/layout/vList5"/>
    <dgm:cxn modelId="{CBDD30C3-3A66-43C2-BC1A-9154EA47D148}" type="presOf" srcId="{FF00EBA1-526D-4342-B6B7-8E0DE6AEFD92}" destId="{E415BB4F-B4BE-41E6-8DB6-DA53D7E1B802}" srcOrd="0" destOrd="0" presId="urn:microsoft.com/office/officeart/2005/8/layout/vList5"/>
    <dgm:cxn modelId="{BA1010DB-14DA-41A9-9743-72781D368F40}" srcId="{B505C76D-2568-460A-B062-5941FBDD6195}" destId="{FF00EBA1-526D-4342-B6B7-8E0DE6AEFD92}" srcOrd="1" destOrd="0" parTransId="{A3E91A47-A886-4D0C-B9C3-62552F154A30}" sibTransId="{E2332E19-054B-4E31-8AC2-C175BC3EB4AD}"/>
    <dgm:cxn modelId="{A08CE9E7-515B-44D9-9DC6-789F46044412}" type="presOf" srcId="{63012EEE-5155-432D-A968-71391F5CD151}" destId="{B12DE789-8714-472A-AA84-A5BD9CE77D1E}" srcOrd="0" destOrd="0" presId="urn:microsoft.com/office/officeart/2005/8/layout/vList5"/>
    <dgm:cxn modelId="{BE3A66E9-6F4F-4797-BF84-F77EFA2C5928}" type="presOf" srcId="{9F803290-FEC2-444E-849D-C43FF376666C}" destId="{FB5168E3-B3ED-4E3A-812A-F383EC0DE218}" srcOrd="0" destOrd="0" presId="urn:microsoft.com/office/officeart/2005/8/layout/vList5"/>
    <dgm:cxn modelId="{7764255E-E4D5-46E0-BC46-6D60460A8009}" type="presParOf" srcId="{28ACA842-55CB-4797-A8BC-F673FC7F7E81}" destId="{55AD002F-8962-48E6-AFD7-4DA3FC8CB549}" srcOrd="0" destOrd="0" presId="urn:microsoft.com/office/officeart/2005/8/layout/vList5"/>
    <dgm:cxn modelId="{74E98AAB-F074-4791-AC6C-95ACB73E7344}" type="presParOf" srcId="{55AD002F-8962-48E6-AFD7-4DA3FC8CB549}" destId="{573628AB-BC41-4187-B5BC-A067B30F2D52}" srcOrd="0" destOrd="0" presId="urn:microsoft.com/office/officeart/2005/8/layout/vList5"/>
    <dgm:cxn modelId="{D737648A-6F38-4658-AB9B-4549CA08526D}" type="presParOf" srcId="{55AD002F-8962-48E6-AFD7-4DA3FC8CB549}" destId="{A013A9D8-DF3B-4F6A-B500-667BDEC074EA}" srcOrd="1" destOrd="0" presId="urn:microsoft.com/office/officeart/2005/8/layout/vList5"/>
    <dgm:cxn modelId="{CFF85F6A-3316-421F-A936-37739E5E439B}" type="presParOf" srcId="{28ACA842-55CB-4797-A8BC-F673FC7F7E81}" destId="{9A4EFDF7-D082-4214-92DD-4F9FA05890BF}" srcOrd="1" destOrd="0" presId="urn:microsoft.com/office/officeart/2005/8/layout/vList5"/>
    <dgm:cxn modelId="{6BC28AD4-638C-48F4-8901-1573CC51275B}" type="presParOf" srcId="{28ACA842-55CB-4797-A8BC-F673FC7F7E81}" destId="{32FD13C3-25FC-4293-8FBE-FFE3A10974EC}" srcOrd="2" destOrd="0" presId="urn:microsoft.com/office/officeart/2005/8/layout/vList5"/>
    <dgm:cxn modelId="{A529FFA6-A5FA-4797-94AA-D4AA17B4B28C}" type="presParOf" srcId="{32FD13C3-25FC-4293-8FBE-FFE3A10974EC}" destId="{E415BB4F-B4BE-41E6-8DB6-DA53D7E1B802}" srcOrd="0" destOrd="0" presId="urn:microsoft.com/office/officeart/2005/8/layout/vList5"/>
    <dgm:cxn modelId="{D5D3D8FC-6919-4217-86F1-5A369D49ACB3}" type="presParOf" srcId="{32FD13C3-25FC-4293-8FBE-FFE3A10974EC}" destId="{81855783-6D14-479F-90EB-8A73AA8CC6C6}" srcOrd="1" destOrd="0" presId="urn:microsoft.com/office/officeart/2005/8/layout/vList5"/>
    <dgm:cxn modelId="{C2C7D51B-7757-487E-9E26-6B9E82F016E1}" type="presParOf" srcId="{28ACA842-55CB-4797-A8BC-F673FC7F7E81}" destId="{739C986C-5E8D-4DB7-AF3C-61E344008738}" srcOrd="3" destOrd="0" presId="urn:microsoft.com/office/officeart/2005/8/layout/vList5"/>
    <dgm:cxn modelId="{4BF19D82-7AA5-458E-B65B-175BF32B195C}" type="presParOf" srcId="{28ACA842-55CB-4797-A8BC-F673FC7F7E81}" destId="{51F975E9-AA0D-45A1-8F85-BC252CCD885F}" srcOrd="4" destOrd="0" presId="urn:microsoft.com/office/officeart/2005/8/layout/vList5"/>
    <dgm:cxn modelId="{DCE20ED6-E13A-4D3F-BEB3-6794793726DB}" type="presParOf" srcId="{51F975E9-AA0D-45A1-8F85-BC252CCD885F}" destId="{FB5168E3-B3ED-4E3A-812A-F383EC0DE218}" srcOrd="0" destOrd="0" presId="urn:microsoft.com/office/officeart/2005/8/layout/vList5"/>
    <dgm:cxn modelId="{FE724047-D031-462F-B6F4-79F973BA91CF}" type="presParOf" srcId="{51F975E9-AA0D-45A1-8F85-BC252CCD885F}" destId="{6CDF4748-D7A4-46F8-BA3F-EA3FF382F76D}" srcOrd="1" destOrd="0" presId="urn:microsoft.com/office/officeart/2005/8/layout/vList5"/>
    <dgm:cxn modelId="{010D76FC-A290-40B7-B386-E4C0B0523176}" type="presParOf" srcId="{28ACA842-55CB-4797-A8BC-F673FC7F7E81}" destId="{9DD646DC-6962-4992-A3CB-C033E86A04BA}" srcOrd="5" destOrd="0" presId="urn:microsoft.com/office/officeart/2005/8/layout/vList5"/>
    <dgm:cxn modelId="{A2B12613-DA94-48E5-9C10-534B7C1185BA}" type="presParOf" srcId="{28ACA842-55CB-4797-A8BC-F673FC7F7E81}" destId="{D799262F-D35D-4C1B-93E1-66951F565D4B}" srcOrd="6" destOrd="0" presId="urn:microsoft.com/office/officeart/2005/8/layout/vList5"/>
    <dgm:cxn modelId="{185F9429-4C43-4589-84C4-A28A50E6F2CF}" type="presParOf" srcId="{D799262F-D35D-4C1B-93E1-66951F565D4B}" destId="{C86DD393-F9ED-4E94-A450-E59473FC3E22}" srcOrd="0" destOrd="0" presId="urn:microsoft.com/office/officeart/2005/8/layout/vList5"/>
    <dgm:cxn modelId="{1C9EABD8-04E1-41D3-909C-C288F8E8B372}" type="presParOf" srcId="{D799262F-D35D-4C1B-93E1-66951F565D4B}" destId="{B12DE789-8714-472A-AA84-A5BD9CE77D1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23368-41D0-416F-8FE9-F7DE98DD9560}">
      <dsp:nvSpPr>
        <dsp:cNvPr id="0" name=""/>
        <dsp:cNvSpPr/>
      </dsp:nvSpPr>
      <dsp:spPr>
        <a:xfrm>
          <a:off x="2057400" y="3662172"/>
          <a:ext cx="405307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8237A-CCDB-4C09-B20F-A9E6D30F9CE0}">
      <dsp:nvSpPr>
        <dsp:cNvPr id="0" name=""/>
        <dsp:cNvSpPr/>
      </dsp:nvSpPr>
      <dsp:spPr>
        <a:xfrm>
          <a:off x="2057400" y="2662275"/>
          <a:ext cx="3374136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597826-9ABD-47CF-AFD8-C72C741751B6}">
      <dsp:nvSpPr>
        <dsp:cNvPr id="0" name=""/>
        <dsp:cNvSpPr/>
      </dsp:nvSpPr>
      <dsp:spPr>
        <a:xfrm>
          <a:off x="2057400" y="1452524"/>
          <a:ext cx="3374136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465B2-3D62-4665-B252-8EA21368CBB6}">
      <dsp:nvSpPr>
        <dsp:cNvPr id="0" name=""/>
        <dsp:cNvSpPr/>
      </dsp:nvSpPr>
      <dsp:spPr>
        <a:xfrm>
          <a:off x="2057400" y="452628"/>
          <a:ext cx="4053078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D1E962-E447-42FB-BEE3-38BBAAA47EAA}">
      <dsp:nvSpPr>
        <dsp:cNvPr id="0" name=""/>
        <dsp:cNvSpPr/>
      </dsp:nvSpPr>
      <dsp:spPr>
        <a:xfrm>
          <a:off x="0" y="0"/>
          <a:ext cx="4114800" cy="41148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E4334A-28B9-47F6-9553-85473A3A44C4}">
      <dsp:nvSpPr>
        <dsp:cNvPr id="0" name=""/>
        <dsp:cNvSpPr/>
      </dsp:nvSpPr>
      <dsp:spPr>
        <a:xfrm>
          <a:off x="740664" y="2184958"/>
          <a:ext cx="2633472" cy="1357884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0664" y="2184958"/>
        <a:ext cx="2633472" cy="1357884"/>
      </dsp:txXfrm>
    </dsp:sp>
    <dsp:sp modelId="{9F287E60-B666-4703-A151-292C68129350}">
      <dsp:nvSpPr>
        <dsp:cNvPr id="0" name=""/>
        <dsp:cNvSpPr/>
      </dsp:nvSpPr>
      <dsp:spPr>
        <a:xfrm>
          <a:off x="5657850" y="0"/>
          <a:ext cx="905256" cy="90525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A85BDC-087A-401D-870C-4C5E29123E7A}">
      <dsp:nvSpPr>
        <dsp:cNvPr id="0" name=""/>
        <dsp:cNvSpPr/>
      </dsp:nvSpPr>
      <dsp:spPr>
        <a:xfrm>
          <a:off x="6563106" y="0"/>
          <a:ext cx="1856994" cy="905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Some undertook dedicated gap analyses</a:t>
          </a:r>
        </a:p>
      </dsp:txBody>
      <dsp:txXfrm>
        <a:off x="6563106" y="0"/>
        <a:ext cx="1856994" cy="905256"/>
      </dsp:txXfrm>
    </dsp:sp>
    <dsp:sp modelId="{9D570EA8-F359-4925-9731-C1ABD3C0D778}">
      <dsp:nvSpPr>
        <dsp:cNvPr id="0" name=""/>
        <dsp:cNvSpPr/>
      </dsp:nvSpPr>
      <dsp:spPr>
        <a:xfrm>
          <a:off x="4978908" y="999896"/>
          <a:ext cx="905256" cy="905256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1285" b="21285"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61E9E8-4F95-4EDF-A24F-53B754E0FC7B}">
      <dsp:nvSpPr>
        <dsp:cNvPr id="0" name=""/>
        <dsp:cNvSpPr/>
      </dsp:nvSpPr>
      <dsp:spPr>
        <a:xfrm>
          <a:off x="5884164" y="999896"/>
          <a:ext cx="2534238" cy="905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Many used EIF</a:t>
          </a:r>
        </a:p>
      </dsp:txBody>
      <dsp:txXfrm>
        <a:off x="5884164" y="999896"/>
        <a:ext cx="2534238" cy="905256"/>
      </dsp:txXfrm>
    </dsp:sp>
    <dsp:sp modelId="{D91B0532-FB0C-433D-965B-CD56E51440DA}">
      <dsp:nvSpPr>
        <dsp:cNvPr id="0" name=""/>
        <dsp:cNvSpPr/>
      </dsp:nvSpPr>
      <dsp:spPr>
        <a:xfrm>
          <a:off x="4978908" y="2209647"/>
          <a:ext cx="905256" cy="90525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297DFA-72F1-4F9F-AB16-951BFD2D50CD}">
      <dsp:nvSpPr>
        <dsp:cNvPr id="0" name=""/>
        <dsp:cNvSpPr/>
      </dsp:nvSpPr>
      <dsp:spPr>
        <a:xfrm>
          <a:off x="5884164" y="2209647"/>
          <a:ext cx="2532883" cy="905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lesson: 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quality gap analysis is crucial</a:t>
          </a:r>
        </a:p>
      </dsp:txBody>
      <dsp:txXfrm>
        <a:off x="5884164" y="2209647"/>
        <a:ext cx="2532883" cy="905256"/>
      </dsp:txXfrm>
    </dsp:sp>
    <dsp:sp modelId="{C76C4CF4-BA67-49AB-9F4D-4C7C30FB1D9F}">
      <dsp:nvSpPr>
        <dsp:cNvPr id="0" name=""/>
        <dsp:cNvSpPr/>
      </dsp:nvSpPr>
      <dsp:spPr>
        <a:xfrm>
          <a:off x="5657850" y="3209544"/>
          <a:ext cx="905256" cy="905256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C2B99B3-51DF-47A0-AB2E-BAFD6DC33D2B}">
      <dsp:nvSpPr>
        <dsp:cNvPr id="0" name=""/>
        <dsp:cNvSpPr/>
      </dsp:nvSpPr>
      <dsp:spPr>
        <a:xfrm>
          <a:off x="6563106" y="3209544"/>
          <a:ext cx="1856994" cy="905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2014-20: ex ante assessment obligatory</a:t>
          </a:r>
        </a:p>
      </dsp:txBody>
      <dsp:txXfrm>
        <a:off x="6563106" y="3209544"/>
        <a:ext cx="1856994" cy="9052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2B160-0766-4AAD-B077-26F284464BDC}">
      <dsp:nvSpPr>
        <dsp:cNvPr id="0" name=""/>
        <dsp:cNvSpPr/>
      </dsp:nvSpPr>
      <dsp:spPr>
        <a:xfrm>
          <a:off x="0" y="0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Appointing fund managers: lessons from FIN-</a:t>
          </a:r>
          <a:r>
            <a:rPr lang="en-GB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Devote sufficient time and effort; make funding agreements attractive to intermediaries, and enforceable </a:t>
          </a:r>
        </a:p>
      </dsp:txBody>
      <dsp:txXfrm>
        <a:off x="1812607" y="0"/>
        <a:ext cx="6607492" cy="1285874"/>
      </dsp:txXfrm>
    </dsp:sp>
    <dsp:sp modelId="{5FDD88FA-AE48-4AAD-9CE8-7096FF689D16}">
      <dsp:nvSpPr>
        <dsp:cNvPr id="0" name=""/>
        <dsp:cNvSpPr/>
      </dsp:nvSpPr>
      <dsp:spPr>
        <a:xfrm>
          <a:off x="128587" y="128587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521" r="20521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EA84AC-CAD8-4C08-9F05-1CB8B2FA4A8B}">
      <dsp:nvSpPr>
        <dsp:cNvPr id="0" name=""/>
        <dsp:cNvSpPr/>
      </dsp:nvSpPr>
      <dsp:spPr>
        <a:xfrm>
          <a:off x="0" y="1414462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-10943"/>
            <a:lumOff val="32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Communicating the strategy: lessons from FIN-</a:t>
          </a:r>
          <a:r>
            <a:rPr lang="en-GB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Seminars, networking etc. effective at promoting deal flow, but social media useful for raising public profile and understanding</a:t>
          </a:r>
        </a:p>
      </dsp:txBody>
      <dsp:txXfrm>
        <a:off x="1812607" y="1414462"/>
        <a:ext cx="6607492" cy="1285874"/>
      </dsp:txXfrm>
    </dsp:sp>
    <dsp:sp modelId="{3647ADDE-E205-42AD-BE0A-006BC9E861AB}">
      <dsp:nvSpPr>
        <dsp:cNvPr id="0" name=""/>
        <dsp:cNvSpPr/>
      </dsp:nvSpPr>
      <dsp:spPr>
        <a:xfrm>
          <a:off x="128587" y="1543049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457" r="19457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8CB8F-F1F8-4FBB-9F8F-06D215D99DFF}">
      <dsp:nvSpPr>
        <dsp:cNvPr id="0" name=""/>
        <dsp:cNvSpPr/>
      </dsp:nvSpPr>
      <dsp:spPr>
        <a:xfrm>
          <a:off x="0" y="2828924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-10943"/>
            <a:lumOff val="32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Managing financial flows: lessons from FIN-</a:t>
          </a:r>
          <a:r>
            <a:rPr lang="en-GB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Setting up time and quality of gap analysis affect capacity to predict flows; NOTE: significant change in 2014-20 on phasing of contributions</a:t>
          </a:r>
        </a:p>
      </dsp:txBody>
      <dsp:txXfrm>
        <a:off x="1812607" y="2828924"/>
        <a:ext cx="6607492" cy="1285874"/>
      </dsp:txXfrm>
    </dsp:sp>
    <dsp:sp modelId="{0D7BEFD0-115A-437E-BBA8-ED774B5BFA52}">
      <dsp:nvSpPr>
        <dsp:cNvPr id="0" name=""/>
        <dsp:cNvSpPr/>
      </dsp:nvSpPr>
      <dsp:spPr>
        <a:xfrm>
          <a:off x="128587" y="2957512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0224" r="20224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0E42C-AB97-4A7F-BD96-FB9BFE8EB724}">
      <dsp:nvSpPr>
        <dsp:cNvPr id="0" name=""/>
        <dsp:cNvSpPr/>
      </dsp:nvSpPr>
      <dsp:spPr>
        <a:xfrm>
          <a:off x="0" y="575767"/>
          <a:ext cx="3315027" cy="2920411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Combined instruments, including grants and soft support = flexible, tailored solutions</a:t>
          </a:r>
        </a:p>
      </dsp:txBody>
      <dsp:txXfrm>
        <a:off x="485474" y="1003451"/>
        <a:ext cx="2344079" cy="2065043"/>
      </dsp:txXfrm>
    </dsp:sp>
    <dsp:sp modelId="{B6EA25A3-5491-4131-96F3-C2205003639D}">
      <dsp:nvSpPr>
        <dsp:cNvPr id="0" name=""/>
        <dsp:cNvSpPr/>
      </dsp:nvSpPr>
      <dsp:spPr>
        <a:xfrm>
          <a:off x="-328059" y="-72297"/>
          <a:ext cx="3947280" cy="4114800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AA57DF-F71E-44D4-88ED-8EF662F2C0FA}">
      <dsp:nvSpPr>
        <dsp:cNvPr id="0" name=""/>
        <dsp:cNvSpPr/>
      </dsp:nvSpPr>
      <dsp:spPr>
        <a:xfrm>
          <a:off x="2628019" y="287730"/>
          <a:ext cx="1048980" cy="1049274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03" b="1603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3EBE2A6-676D-4CA5-865D-0DCAEE08EC68}">
      <dsp:nvSpPr>
        <dsp:cNvPr id="0" name=""/>
        <dsp:cNvSpPr/>
      </dsp:nvSpPr>
      <dsp:spPr>
        <a:xfrm>
          <a:off x="3836905" y="269029"/>
          <a:ext cx="4259987" cy="109882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Loans</a:t>
          </a: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+ simple option</a:t>
          </a:r>
          <a:b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- potential for crowding out</a:t>
          </a:r>
        </a:p>
      </dsp:txBody>
      <dsp:txXfrm>
        <a:off x="3836905" y="269029"/>
        <a:ext cx="4259987" cy="1098826"/>
      </dsp:txXfrm>
    </dsp:sp>
    <dsp:sp modelId="{9CA4CF97-5A66-4C63-927E-FFAE6608C1BF}">
      <dsp:nvSpPr>
        <dsp:cNvPr id="0" name=""/>
        <dsp:cNvSpPr/>
      </dsp:nvSpPr>
      <dsp:spPr>
        <a:xfrm>
          <a:off x="3060066" y="1511872"/>
          <a:ext cx="1048980" cy="1049274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229" r="5229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A5EFEC9-1C1A-4208-9A02-CB282E07F517}">
      <dsp:nvSpPr>
        <dsp:cNvPr id="0" name=""/>
        <dsp:cNvSpPr/>
      </dsp:nvSpPr>
      <dsp:spPr>
        <a:xfrm>
          <a:off x="4280470" y="1511868"/>
          <a:ext cx="3888518" cy="13269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Guarantees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+ cost-effective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additionality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difficult to determine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endParaRPr lang="en-GB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80470" y="1511868"/>
        <a:ext cx="3888518" cy="1326935"/>
      </dsp:txXfrm>
    </dsp:sp>
    <dsp:sp modelId="{092B70EC-F48D-4F1B-B872-CCF08182AD14}">
      <dsp:nvSpPr>
        <dsp:cNvPr id="0" name=""/>
        <dsp:cNvSpPr/>
      </dsp:nvSpPr>
      <dsp:spPr>
        <a:xfrm>
          <a:off x="2628019" y="2736003"/>
          <a:ext cx="1048980" cy="104927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2C7C9F-E5A7-4D11-B667-A862A46C9BD8}">
      <dsp:nvSpPr>
        <dsp:cNvPr id="0" name=""/>
        <dsp:cNvSpPr/>
      </dsp:nvSpPr>
      <dsp:spPr>
        <a:xfrm>
          <a:off x="3847657" y="2930894"/>
          <a:ext cx="4572442" cy="74121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b="1" kern="1200" dirty="0">
              <a:latin typeface="Arial" panose="020B0604020202020204" pitchFamily="34" charset="0"/>
              <a:cs typeface="Arial" panose="020B0604020202020204" pitchFamily="34" charset="0"/>
            </a:rPr>
            <a:t>Equity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b="0" kern="1200" dirty="0">
              <a:latin typeface="Arial" panose="020B0604020202020204" pitchFamily="34" charset="0"/>
              <a:cs typeface="Arial" panose="020B0604020202020204" pitchFamily="34" charset="0"/>
            </a:rPr>
            <a:t>+ management input and high returns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GB" sz="2000" b="0" kern="1200" dirty="0">
              <a:latin typeface="Arial" panose="020B0604020202020204" pitchFamily="34" charset="0"/>
              <a:cs typeface="Arial" panose="020B0604020202020204" pitchFamily="34" charset="0"/>
            </a:rPr>
            <a:t>-complex, risky, specialised </a:t>
          </a:r>
        </a:p>
      </dsp:txBody>
      <dsp:txXfrm>
        <a:off x="3847657" y="2930894"/>
        <a:ext cx="4572442" cy="7412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B1818-173A-4EC4-B2DC-60F64665902A}">
      <dsp:nvSpPr>
        <dsp:cNvPr id="0" name=""/>
        <dsp:cNvSpPr/>
      </dsp:nvSpPr>
      <dsp:spPr>
        <a:xfrm>
          <a:off x="0" y="0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Monitoring: lessons from FIN-</a:t>
          </a:r>
          <a:r>
            <a:rPr lang="en-GB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identify all relevant actors from outset; explore real-time shared data options </a:t>
          </a:r>
        </a:p>
      </dsp:txBody>
      <dsp:txXfrm>
        <a:off x="1812607" y="0"/>
        <a:ext cx="6607492" cy="1285874"/>
      </dsp:txXfrm>
    </dsp:sp>
    <dsp:sp modelId="{F23EB867-4379-4F82-ADAC-8213C7961AB4}">
      <dsp:nvSpPr>
        <dsp:cNvPr id="0" name=""/>
        <dsp:cNvSpPr/>
      </dsp:nvSpPr>
      <dsp:spPr>
        <a:xfrm>
          <a:off x="128587" y="128587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D946039-2109-497F-8116-C4D750C0472E}">
      <dsp:nvSpPr>
        <dsp:cNvPr id="0" name=""/>
        <dsp:cNvSpPr/>
      </dsp:nvSpPr>
      <dsp:spPr>
        <a:xfrm>
          <a:off x="0" y="1414462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-10943"/>
            <a:lumOff val="3240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Evaluation: lessons from FIN-</a:t>
          </a:r>
          <a:r>
            <a:rPr lang="en-GB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endParaRPr lang="en-GB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use interim evaluations to recalibrate instruments </a:t>
          </a:r>
        </a:p>
      </dsp:txBody>
      <dsp:txXfrm>
        <a:off x="1812607" y="1414462"/>
        <a:ext cx="6607492" cy="1285874"/>
      </dsp:txXfrm>
    </dsp:sp>
    <dsp:sp modelId="{1BD65331-CAD4-470E-A32F-343CE2E8B9CC}">
      <dsp:nvSpPr>
        <dsp:cNvPr id="0" name=""/>
        <dsp:cNvSpPr/>
      </dsp:nvSpPr>
      <dsp:spPr>
        <a:xfrm>
          <a:off x="128587" y="1543049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D43E6D9-CA13-4A7A-B454-24E62973ED46}">
      <dsp:nvSpPr>
        <dsp:cNvPr id="0" name=""/>
        <dsp:cNvSpPr/>
      </dsp:nvSpPr>
      <dsp:spPr>
        <a:xfrm>
          <a:off x="0" y="2828924"/>
          <a:ext cx="8420100" cy="128587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-10943"/>
            <a:lumOff val="3240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ESIF 2014-20: </a:t>
          </a: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reporting requirements defined at outset – management verification requirement similar to FIN-</a:t>
          </a:r>
          <a:r>
            <a:rPr lang="en-GB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 ‘best practice’</a:t>
          </a:r>
        </a:p>
      </dsp:txBody>
      <dsp:txXfrm>
        <a:off x="1812607" y="2828924"/>
        <a:ext cx="6607492" cy="1285874"/>
      </dsp:txXfrm>
    </dsp:sp>
    <dsp:sp modelId="{80ADC4DE-5A3A-40D9-8401-08DA1DB90CDF}">
      <dsp:nvSpPr>
        <dsp:cNvPr id="0" name=""/>
        <dsp:cNvSpPr/>
      </dsp:nvSpPr>
      <dsp:spPr>
        <a:xfrm>
          <a:off x="128587" y="2957512"/>
          <a:ext cx="1684020" cy="102869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930" r="493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3A9D8-DF3B-4F6A-B500-667BDEC074EA}">
      <dsp:nvSpPr>
        <dsp:cNvPr id="0" name=""/>
        <dsp:cNvSpPr/>
      </dsp:nvSpPr>
      <dsp:spPr>
        <a:xfrm rot="5400000">
          <a:off x="4911362" y="-2514136"/>
          <a:ext cx="866654" cy="6022917"/>
        </a:xfrm>
        <a:prstGeom prst="round2SameRect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ESIF 2014-20: Ex ante assessment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: Importance of gap analysis a clear lesson</a:t>
          </a:r>
        </a:p>
      </dsp:txBody>
      <dsp:txXfrm rot="-5400000">
        <a:off x="2333231" y="106302"/>
        <a:ext cx="5980610" cy="782040"/>
      </dsp:txXfrm>
    </dsp:sp>
    <dsp:sp modelId="{573628AB-BC41-4187-B5BC-A067B30F2D52}">
      <dsp:nvSpPr>
        <dsp:cNvPr id="0" name=""/>
        <dsp:cNvSpPr/>
      </dsp:nvSpPr>
      <dsp:spPr>
        <a:xfrm>
          <a:off x="209" y="2059"/>
          <a:ext cx="2333021" cy="990525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Gap analysis</a:t>
          </a:r>
        </a:p>
      </dsp:txBody>
      <dsp:txXfrm>
        <a:off x="48562" y="50412"/>
        <a:ext cx="2236315" cy="893819"/>
      </dsp:txXfrm>
    </dsp:sp>
    <dsp:sp modelId="{81855783-6D14-479F-90EB-8A73AA8CC6C6}">
      <dsp:nvSpPr>
        <dsp:cNvPr id="0" name=""/>
        <dsp:cNvSpPr/>
      </dsp:nvSpPr>
      <dsp:spPr>
        <a:xfrm rot="5400000">
          <a:off x="4932404" y="-1480265"/>
          <a:ext cx="905324" cy="6025500"/>
        </a:xfrm>
        <a:prstGeom prst="round2SameRect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ESIF 2014-20: EU level FI; off-the shelf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: context dependent; how useful now?</a:t>
          </a:r>
        </a:p>
      </dsp:txBody>
      <dsp:txXfrm rot="-5400000">
        <a:off x="2372316" y="1124017"/>
        <a:ext cx="5981306" cy="816936"/>
      </dsp:txXfrm>
    </dsp:sp>
    <dsp:sp modelId="{E415BB4F-B4BE-41E6-8DB6-DA53D7E1B802}">
      <dsp:nvSpPr>
        <dsp:cNvPr id="0" name=""/>
        <dsp:cNvSpPr/>
      </dsp:nvSpPr>
      <dsp:spPr>
        <a:xfrm>
          <a:off x="209" y="1042111"/>
          <a:ext cx="2392093" cy="990525"/>
        </a:xfrm>
        <a:prstGeom prst="roundRect">
          <a:avLst/>
        </a:prstGeom>
        <a:solidFill>
          <a:schemeClr val="accent2">
            <a:shade val="50000"/>
            <a:hueOff val="0"/>
            <a:satOff val="-8207"/>
            <a:lumOff val="243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Structures</a:t>
          </a:r>
        </a:p>
      </dsp:txBody>
      <dsp:txXfrm>
        <a:off x="48562" y="1090464"/>
        <a:ext cx="2295387" cy="893819"/>
      </dsp:txXfrm>
    </dsp:sp>
    <dsp:sp modelId="{6CDF4748-D7A4-46F8-BA3F-EA3FF382F76D}">
      <dsp:nvSpPr>
        <dsp:cNvPr id="0" name=""/>
        <dsp:cNvSpPr/>
      </dsp:nvSpPr>
      <dsp:spPr>
        <a:xfrm rot="5400000">
          <a:off x="4946991" y="-448557"/>
          <a:ext cx="893224" cy="6051966"/>
        </a:xfrm>
        <a:prstGeom prst="round2SameRect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ESIF 2014-20: Phased payments in line with progress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May restrict flexibility –FIN-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‘watchword’ </a:t>
          </a:r>
        </a:p>
      </dsp:txBody>
      <dsp:txXfrm rot="-5400000">
        <a:off x="2367620" y="2174418"/>
        <a:ext cx="6008362" cy="806016"/>
      </dsp:txXfrm>
    </dsp:sp>
    <dsp:sp modelId="{FB5168E3-B3ED-4E3A-812A-F383EC0DE218}">
      <dsp:nvSpPr>
        <dsp:cNvPr id="0" name=""/>
        <dsp:cNvSpPr/>
      </dsp:nvSpPr>
      <dsp:spPr>
        <a:xfrm>
          <a:off x="209" y="2082163"/>
          <a:ext cx="2367410" cy="990525"/>
        </a:xfrm>
        <a:prstGeom prst="roundRect">
          <a:avLst/>
        </a:prstGeom>
        <a:solidFill>
          <a:schemeClr val="accent2">
            <a:shade val="50000"/>
            <a:hueOff val="0"/>
            <a:satOff val="-16414"/>
            <a:lumOff val="48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Financial flows</a:t>
          </a:r>
        </a:p>
      </dsp:txBody>
      <dsp:txXfrm>
        <a:off x="48562" y="2130516"/>
        <a:ext cx="2270704" cy="893819"/>
      </dsp:txXfrm>
    </dsp:sp>
    <dsp:sp modelId="{B12DE789-8714-472A-AA84-A5BD9CE77D1E}">
      <dsp:nvSpPr>
        <dsp:cNvPr id="0" name=""/>
        <dsp:cNvSpPr/>
      </dsp:nvSpPr>
      <dsp:spPr>
        <a:xfrm rot="5400000">
          <a:off x="4944333" y="591342"/>
          <a:ext cx="898842" cy="6052269"/>
        </a:xfrm>
        <a:prstGeom prst="round2SameRect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FI-TAP –support for establishing FI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FIN-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– major issue in 2007-13 for some, but not now</a:t>
          </a:r>
        </a:p>
      </dsp:txBody>
      <dsp:txXfrm rot="-5400000">
        <a:off x="2367620" y="3211933"/>
        <a:ext cx="6008391" cy="811086"/>
      </dsp:txXfrm>
    </dsp:sp>
    <dsp:sp modelId="{C86DD393-F9ED-4E94-A450-E59473FC3E22}">
      <dsp:nvSpPr>
        <dsp:cNvPr id="0" name=""/>
        <dsp:cNvSpPr/>
      </dsp:nvSpPr>
      <dsp:spPr>
        <a:xfrm>
          <a:off x="209" y="3122215"/>
          <a:ext cx="2367410" cy="990525"/>
        </a:xfrm>
        <a:prstGeom prst="roundRect">
          <a:avLst/>
        </a:prstGeom>
        <a:solidFill>
          <a:schemeClr val="accent2">
            <a:shade val="50000"/>
            <a:hueOff val="0"/>
            <a:satOff val="-8207"/>
            <a:lumOff val="243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Arial" panose="020B0604020202020204" pitchFamily="34" charset="0"/>
              <a:cs typeface="Arial" panose="020B0604020202020204" pitchFamily="34" charset="0"/>
            </a:rPr>
            <a:t>Technical assistance</a:t>
          </a:r>
        </a:p>
      </dsp:txBody>
      <dsp:txXfrm>
        <a:off x="48562" y="3170568"/>
        <a:ext cx="2270704" cy="893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72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428272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DCF0EA-C055-49E7-B738-A378FA419BE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108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784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5" y="4715832"/>
            <a:ext cx="5436908" cy="446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272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8272"/>
            <a:ext cx="2946275" cy="49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1ECD52D-3D71-45EB-A8DF-967CCA4FF9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262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7D935F-49AA-4CD9-8447-AC2BD99ED757}" type="slidenum">
              <a:rPr lang="en-GB" sz="1200" smtClean="0">
                <a:latin typeface="Arial" pitchFamily="34" charset="0"/>
              </a:rPr>
              <a:pPr/>
              <a:t>1</a:t>
            </a:fld>
            <a:endParaRPr lang="en-GB" sz="1200" dirty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5380037" cy="372427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6" y="4714137"/>
            <a:ext cx="4984346" cy="4468343"/>
          </a:xfrm>
          <a:noFill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198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122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307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76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868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46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36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310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082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02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ECD52D-3D71-45EB-A8DF-967CCA4FF92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73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42950" y="605006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4" name="Picture 9" descr="Strathclyde Header"/>
          <p:cNvPicPr preferRelativeResize="0"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r="-521"/>
          <a:stretch/>
        </p:blipFill>
        <p:spPr bwMode="auto">
          <a:xfrm>
            <a:off x="5361272" y="293688"/>
            <a:ext cx="4155791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39624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1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8538" y="533400"/>
            <a:ext cx="2201862" cy="5570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533400"/>
            <a:ext cx="6453188" cy="5570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04DAC-8FE7-4D3F-B097-39096310BA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02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33400"/>
            <a:ext cx="84201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6536" y="1988840"/>
            <a:ext cx="413385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5008" y="1988840"/>
            <a:ext cx="413385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776536" y="4149080"/>
            <a:ext cx="84201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139F-402E-4209-8AC2-0DC44C568D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7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33400"/>
            <a:ext cx="84201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6536" y="1988840"/>
            <a:ext cx="84201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6536" y="4149080"/>
            <a:ext cx="84201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30844-DAA8-4C6D-8454-93BADC2494D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author,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02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9146A-7E4E-4FFF-8390-C3ED6B2C3E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dirty="0"/>
              <a:t>Author 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2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10BD9-F8A1-4046-8FF5-2E69EEE798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Author,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Text Box 3"/>
          <p:cNvSpPr txBox="1">
            <a:spLocks noChangeArrowheads="1"/>
          </p:cNvSpPr>
          <p:nvPr userDrawn="1"/>
        </p:nvSpPr>
        <p:spPr bwMode="auto">
          <a:xfrm>
            <a:off x="704528" y="622637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7" name="Picture 9" descr="Strathclyde Header"/>
          <p:cNvPicPr preferRelativeResize="0"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r="-521"/>
          <a:stretch/>
        </p:blipFill>
        <p:spPr bwMode="auto">
          <a:xfrm>
            <a:off x="5421905" y="0"/>
            <a:ext cx="4155791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89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6536" y="1988840"/>
            <a:ext cx="4133850" cy="4114800"/>
          </a:xfr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7016" y="1988840"/>
            <a:ext cx="4133850" cy="4114800"/>
          </a:xfr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C9B94-2AAF-49B0-9705-04BA228DC3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Author,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83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B136C3E-9400-4058-84C3-BB474F316A5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16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7C3B1-8E89-4999-BF29-72823690243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Author,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41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F1E1D-2D12-41FF-8ED3-FD9E95C8CA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Author,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" name="Text Box 3"/>
          <p:cNvSpPr txBox="1">
            <a:spLocks noChangeArrowheads="1"/>
          </p:cNvSpPr>
          <p:nvPr userDrawn="1"/>
        </p:nvSpPr>
        <p:spPr bwMode="auto">
          <a:xfrm>
            <a:off x="632520" y="605004"/>
            <a:ext cx="24098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EPRC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45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109B0-AB12-40AB-9419-3D3774459F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48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AE8AE-C92A-49E3-8D45-A33BCE6299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52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533400"/>
            <a:ext cx="8420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538" y="1988840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" y="63246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fld id="{F1EA13BE-42C2-40B6-95C5-B50C6279FC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742950" y="609600"/>
            <a:ext cx="11699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741363" y="1773238"/>
            <a:ext cx="8423275" cy="0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4188" y="6308725"/>
            <a:ext cx="78009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latin typeface="Arial" charset="0"/>
              </a:defRPr>
            </a:lvl1pPr>
          </a:lstStyle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2060848"/>
            <a:ext cx="8280920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060575"/>
            <a:ext cx="7778824" cy="4187825"/>
          </a:xfrm>
        </p:spPr>
        <p:txBody>
          <a:bodyPr>
            <a:normAutofit fontScale="90000"/>
          </a:bodyPr>
          <a:lstStyle/>
          <a:p>
            <a:pPr algn="ctr">
              <a:spcBef>
                <a:spcPct val="100000"/>
              </a:spcBef>
            </a:pPr>
            <a:br>
              <a:rPr lang="en-US" sz="3100" dirty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</a:rPr>
              <a:t>DESIGNING FINANCIAL INSTRUMENTS: </a:t>
            </a:r>
            <a:br>
              <a:rPr lang="en-US" sz="3100" dirty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</a:rPr>
              <a:t>BUILDING ON THE EXPERIENCE OF FIN-</a:t>
            </a:r>
            <a:r>
              <a:rPr lang="en-US" sz="3100" dirty="0" err="1">
                <a:solidFill>
                  <a:schemeClr val="tx1"/>
                </a:solidFill>
              </a:rPr>
              <a:t>EN</a:t>
            </a:r>
            <a:r>
              <a:rPr lang="en-US" sz="3100" dirty="0">
                <a:solidFill>
                  <a:schemeClr val="tx1"/>
                </a:solidFill>
              </a:rPr>
              <a:t> IN THE NEW FUNDING PERIOD</a:t>
            </a:r>
            <a:br>
              <a:rPr lang="en-US" sz="2400" dirty="0">
                <a:solidFill>
                  <a:schemeClr val="tx1"/>
                </a:solidFill>
              </a:rPr>
            </a:b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200" i="1" dirty="0">
                <a:solidFill>
                  <a:schemeClr val="tx1"/>
                </a:solidFill>
              </a:rPr>
              <a:t>Fiona Wishlade, European Policies Research Centre, </a:t>
            </a:r>
            <a:br>
              <a:rPr lang="en-US" sz="2200" i="1" dirty="0">
                <a:solidFill>
                  <a:schemeClr val="tx1"/>
                </a:solidFill>
              </a:rPr>
            </a:br>
            <a:r>
              <a:rPr lang="en-US" sz="2200" i="1" dirty="0">
                <a:solidFill>
                  <a:schemeClr val="tx1"/>
                </a:solidFill>
              </a:rPr>
              <a:t>University of </a:t>
            </a:r>
            <a:r>
              <a:rPr lang="en-US" sz="2200" i="1" dirty="0" err="1">
                <a:solidFill>
                  <a:schemeClr val="tx1"/>
                </a:solidFill>
              </a:rPr>
              <a:t>Strathclyde</a:t>
            </a:r>
            <a:r>
              <a:rPr lang="en-US" sz="2200" i="1" dirty="0">
                <a:solidFill>
                  <a:schemeClr val="tx1"/>
                </a:solidFill>
              </a:rPr>
              <a:t>, Glasgow</a:t>
            </a:r>
            <a:br>
              <a:rPr lang="en-US" sz="2800" dirty="0">
                <a:solidFill>
                  <a:schemeClr val="tx1"/>
                </a:solidFill>
              </a:rPr>
            </a:b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FIN-</a:t>
            </a:r>
            <a:r>
              <a:rPr lang="en-US" sz="1800" dirty="0" err="1">
                <a:solidFill>
                  <a:schemeClr val="tx1"/>
                </a:solidFill>
              </a:rPr>
              <a:t>EN</a:t>
            </a:r>
            <a:r>
              <a:rPr lang="en-US" sz="1800" dirty="0">
                <a:solidFill>
                  <a:schemeClr val="tx1"/>
                </a:solidFill>
              </a:rPr>
              <a:t> final conference: “Financial Instruments in European Regional Policy”,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Committee of the Regions, Brussels, 5 November 2014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88320"/>
              </p:ext>
            </p:extLst>
          </p:nvPr>
        </p:nvGraphicFramePr>
        <p:xfrm>
          <a:off x="744538" y="1989138"/>
          <a:ext cx="84201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368824" y="764703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Selected lessons..</a:t>
            </a:r>
          </a:p>
        </p:txBody>
      </p:sp>
    </p:spTree>
    <p:extLst>
      <p:ext uri="{BB962C8B-B14F-4D97-AF65-F5344CB8AC3E}">
        <p14:creationId xmlns:p14="http://schemas.microsoft.com/office/powerpoint/2010/main" val="4040409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867965"/>
              </p:ext>
            </p:extLst>
          </p:nvPr>
        </p:nvGraphicFramePr>
        <p:xfrm>
          <a:off x="744538" y="1989138"/>
          <a:ext cx="84201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08783" y="692696"/>
            <a:ext cx="6462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New FI context</a:t>
            </a:r>
          </a:p>
        </p:txBody>
      </p:sp>
    </p:spTree>
    <p:extLst>
      <p:ext uri="{BB962C8B-B14F-4D97-AF65-F5344CB8AC3E}">
        <p14:creationId xmlns:p14="http://schemas.microsoft.com/office/powerpoint/2010/main" val="174083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GB" sz="540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pPr marL="0" indent="0" algn="ctr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fiona.wishlade@strath.ac.uk</a:t>
            </a:r>
          </a:p>
          <a:p>
            <a:pPr marL="0" indent="0" algn="ctr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European Policies Research Centre: </a:t>
            </a:r>
          </a:p>
          <a:p>
            <a:pPr marL="0" indent="0" algn="ctr">
              <a:buNone/>
            </a:pPr>
            <a:r>
              <a:rPr lang="en-GB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http://www.eprc.strath.ac.uk/eprc/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57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FIN-</a:t>
            </a:r>
            <a:r>
              <a:rPr lang="en-GB" sz="4800" dirty="0" err="1"/>
              <a:t>EN</a:t>
            </a:r>
            <a:r>
              <a:rPr lang="en-GB" sz="4800" dirty="0"/>
              <a:t> guidelines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Based on review of Thematic Reports</a:t>
            </a:r>
          </a:p>
          <a:p>
            <a:r>
              <a:rPr lang="en-GB" dirty="0"/>
              <a:t>Complemented by wider literature</a:t>
            </a:r>
          </a:p>
          <a:p>
            <a:r>
              <a:rPr lang="en-GB" dirty="0"/>
              <a:t>Interviews with partners</a:t>
            </a:r>
          </a:p>
          <a:p>
            <a:r>
              <a:rPr lang="en-GB" dirty="0"/>
              <a:t>Outputs reviewed with partners</a:t>
            </a:r>
          </a:p>
          <a:p>
            <a:r>
              <a:rPr lang="en-GB" dirty="0"/>
              <a:t>Consolidate experience into single output for wider reference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63" y="2313024"/>
            <a:ext cx="4133850" cy="346702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30844-DAA8-4C6D-8454-93BADC2494D8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16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Planning phase…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2060848"/>
            <a:ext cx="8432869" cy="351018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806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339031"/>
              </p:ext>
            </p:extLst>
          </p:nvPr>
        </p:nvGraphicFramePr>
        <p:xfrm>
          <a:off x="744538" y="1989138"/>
          <a:ext cx="84201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70278" y="692696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Finance gap</a:t>
            </a:r>
          </a:p>
        </p:txBody>
      </p:sp>
    </p:spTree>
    <p:extLst>
      <p:ext uri="{BB962C8B-B14F-4D97-AF65-F5344CB8AC3E}">
        <p14:creationId xmlns:p14="http://schemas.microsoft.com/office/powerpoint/2010/main" val="221883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Structures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520" y="1988840"/>
            <a:ext cx="2880320" cy="4032448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Mainly context-driven</a:t>
            </a:r>
          </a:p>
          <a:p>
            <a:r>
              <a:rPr lang="en-GB" sz="2400" dirty="0"/>
              <a:t>FIN-</a:t>
            </a:r>
            <a:r>
              <a:rPr lang="en-GB" sz="2400" dirty="0" err="1"/>
              <a:t>EN</a:t>
            </a:r>
            <a:r>
              <a:rPr lang="en-GB" sz="2400" dirty="0"/>
              <a:t> lessons: </a:t>
            </a:r>
          </a:p>
          <a:p>
            <a:pPr lvl="1"/>
            <a:r>
              <a:rPr lang="en-GB" sz="2000" dirty="0"/>
              <a:t>block of finance facilitates rapid implementation</a:t>
            </a:r>
          </a:p>
          <a:p>
            <a:pPr lvl="1"/>
            <a:r>
              <a:rPr lang="en-GB" sz="2000" dirty="0"/>
              <a:t>holding funds can increase flexibility</a:t>
            </a:r>
          </a:p>
          <a:p>
            <a:r>
              <a:rPr lang="en-GB" sz="2400" dirty="0"/>
              <a:t>2014-20 – additional option of EU level funds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832" y="2132856"/>
            <a:ext cx="5776979" cy="369726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C9B94-2AAF-49B0-9705-04BA228DC38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053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2520395"/>
            <a:ext cx="8420100" cy="305228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C9B94-2AAF-49B0-9705-04BA228DC38F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936776" y="687204"/>
            <a:ext cx="6334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Setting-up phase…</a:t>
            </a:r>
          </a:p>
        </p:txBody>
      </p:sp>
    </p:spTree>
    <p:extLst>
      <p:ext uri="{BB962C8B-B14F-4D97-AF65-F5344CB8AC3E}">
        <p14:creationId xmlns:p14="http://schemas.microsoft.com/office/powerpoint/2010/main" val="3526944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650624"/>
              </p:ext>
            </p:extLst>
          </p:nvPr>
        </p:nvGraphicFramePr>
        <p:xfrm>
          <a:off x="744538" y="1989138"/>
          <a:ext cx="84201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76736" y="73138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Selected lessons…</a:t>
            </a:r>
          </a:p>
        </p:txBody>
      </p:sp>
    </p:spTree>
    <p:extLst>
      <p:ext uri="{BB962C8B-B14F-4D97-AF65-F5344CB8AC3E}">
        <p14:creationId xmlns:p14="http://schemas.microsoft.com/office/powerpoint/2010/main" val="918982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074426"/>
              </p:ext>
            </p:extLst>
          </p:nvPr>
        </p:nvGraphicFramePr>
        <p:xfrm>
          <a:off x="744538" y="1989138"/>
          <a:ext cx="84201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24808" y="620688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Types of instrument</a:t>
            </a:r>
          </a:p>
        </p:txBody>
      </p:sp>
      <p:sp>
        <p:nvSpPr>
          <p:cNvPr id="7" name="Oval Callout 6"/>
          <p:cNvSpPr/>
          <p:nvPr/>
        </p:nvSpPr>
        <p:spPr bwMode="auto">
          <a:xfrm>
            <a:off x="7745760" y="1432977"/>
            <a:ext cx="2160240" cy="1872208"/>
          </a:xfrm>
          <a:prstGeom prst="wedgeEllipseCallout">
            <a:avLst>
              <a:gd name="adj1" fmla="val -25690"/>
              <a:gd name="adj2" fmla="val 65703"/>
            </a:avLst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9796" y="1735525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FIN-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no one-size fits all</a:t>
            </a:r>
          </a:p>
        </p:txBody>
      </p:sp>
    </p:spTree>
    <p:extLst>
      <p:ext uri="{BB962C8B-B14F-4D97-AF65-F5344CB8AC3E}">
        <p14:creationId xmlns:p14="http://schemas.microsoft.com/office/powerpoint/2010/main" val="409346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2204641"/>
            <a:ext cx="8420100" cy="368379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D9146A-7E4E-4FFF-8390-C3ED6B2C3E52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Fiona Wishlade, European Policies Research Centre, University of Strathclyde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43906" y="692696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Operational phase…</a:t>
            </a:r>
          </a:p>
        </p:txBody>
      </p:sp>
    </p:spTree>
    <p:extLst>
      <p:ext uri="{BB962C8B-B14F-4D97-AF65-F5344CB8AC3E}">
        <p14:creationId xmlns:p14="http://schemas.microsoft.com/office/powerpoint/2010/main" val="1519127166"/>
      </p:ext>
    </p:extLst>
  </p:cSld>
  <p:clrMapOvr>
    <a:masterClrMapping/>
  </p:clrMapOvr>
</p:sld>
</file>

<file path=ppt/theme/theme1.xml><?xml version="1.0" encoding="utf-8"?>
<a:theme xmlns:a="http://schemas.openxmlformats.org/drawingml/2006/main" name="EPRC">
  <a:themeElements>
    <a:clrScheme name="1_EPRC standard trebuchet colou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EPRC standard trebuchet colour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EPRC standard trebuchet colou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PRC standard trebuchet colou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PRC standard trebuchet colou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PRC standard trebuchet colou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PRC standard trebuchet colou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PRC standard trebuchet colou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PRC standard trebuchet colou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EPRC</Template>
  <TotalTime>1681</TotalTime>
  <Words>584</Words>
  <Application>Microsoft Office PowerPoint</Application>
  <PresentationFormat>A4 Paper (210x297 mm)</PresentationFormat>
  <Paragraphs>97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Trebuchet MS</vt:lpstr>
      <vt:lpstr>EPRC</vt:lpstr>
      <vt:lpstr> DESIGNING FINANCIAL INSTRUMENTS:  BUILDING ON THE EXPERIENCE OF FIN-EN IN THE NEW FUNDING PERIOD  Fiona Wishlade, European Policies Research Centre,  University of Strathclyde, Glasgow  FIN-EN final conference: “Financial Instruments in European Regional Policy”,  Committee of the Regions, Brussels, 5 November 2014</vt:lpstr>
      <vt:lpstr>FIN-EN guidelines</vt:lpstr>
      <vt:lpstr>Planning phase…</vt:lpstr>
      <vt:lpstr>PowerPoint Presentation</vt:lpstr>
      <vt:lpstr>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FINANCIAL INSTRUMENTS: BUILDING ON THE EXPERIENCE OF FIN-EN IN THE NEW FUNDING PERIOD  FI  Fiona Wishlade,</dc:title>
  <dc:creator>uos</dc:creator>
  <cp:lastModifiedBy>Fiona Wishlade</cp:lastModifiedBy>
  <cp:revision>151</cp:revision>
  <cp:lastPrinted>2014-11-04T09:49:26Z</cp:lastPrinted>
  <dcterms:created xsi:type="dcterms:W3CDTF">2014-10-31T13:29:49Z</dcterms:created>
  <dcterms:modified xsi:type="dcterms:W3CDTF">2020-12-09T18:59:01Z</dcterms:modified>
</cp:coreProperties>
</file>