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66" r:id="rId3"/>
    <p:sldId id="260" r:id="rId4"/>
    <p:sldId id="261" r:id="rId5"/>
    <p:sldId id="265" r:id="rId6"/>
    <p:sldId id="262" r:id="rId7"/>
    <p:sldId id="264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Paweł Śliwowski" initials="PŚ" lastIdx="4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59" d="100"/>
          <a:sy n="59" d="100"/>
        </p:scale>
        <p:origin x="-714" y="-25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commentAuthors" Target="commentAuthor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/>
              <a:t>Fare clic per modificare lo stile del titolo</a:t>
            </a:r>
            <a:endParaRPr lang="en-GB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/>
              <a:t>Fare clic per modificare lo stile del sottotitolo dello schema</a:t>
            </a:r>
            <a:endParaRPr lang="en-GB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5F7AAE-7D90-4B46-A056-55B2379E94E6}" type="datetimeFigureOut">
              <a:rPr lang="en-GB" smtClean="0"/>
              <a:t>02/08/2016</a:t>
            </a:fld>
            <a:endParaRPr lang="en-GB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2172F7-5785-44E6-870E-00CA120A0C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451913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  <a:endParaRPr lang="en-GB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5F7AAE-7D90-4B46-A056-55B2379E94E6}" type="datetimeFigureOut">
              <a:rPr lang="en-GB" smtClean="0"/>
              <a:t>02/08/2016</a:t>
            </a:fld>
            <a:endParaRPr lang="en-GB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2172F7-5785-44E6-870E-00CA120A0C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617017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/>
              <a:t>Fare clic per modificare lo stile del titolo</a:t>
            </a:r>
            <a:endParaRPr lang="en-GB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5F7AAE-7D90-4B46-A056-55B2379E94E6}" type="datetimeFigureOut">
              <a:rPr lang="en-GB" smtClean="0"/>
              <a:t>02/08/2016</a:t>
            </a:fld>
            <a:endParaRPr lang="en-GB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2172F7-5785-44E6-870E-00CA120A0C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443418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  <a:endParaRPr lang="en-GB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5F7AAE-7D90-4B46-A056-55B2379E94E6}" type="datetimeFigureOut">
              <a:rPr lang="en-GB" smtClean="0"/>
              <a:t>02/08/2016</a:t>
            </a:fld>
            <a:endParaRPr lang="en-GB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2172F7-5785-44E6-870E-00CA120A0C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736736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/>
              <a:t>Fare clic per modificare lo stile del titolo</a:t>
            </a:r>
            <a:endParaRPr lang="en-GB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5F7AAE-7D90-4B46-A056-55B2379E94E6}" type="datetimeFigureOut">
              <a:rPr lang="en-GB" smtClean="0"/>
              <a:t>02/08/2016</a:t>
            </a:fld>
            <a:endParaRPr lang="en-GB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2172F7-5785-44E6-870E-00CA120A0C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853416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  <a:endParaRPr lang="en-GB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5F7AAE-7D90-4B46-A056-55B2379E94E6}" type="datetimeFigureOut">
              <a:rPr lang="en-GB" smtClean="0"/>
              <a:t>02/08/2016</a:t>
            </a:fld>
            <a:endParaRPr lang="en-GB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2172F7-5785-44E6-870E-00CA120A0C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666284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/>
              <a:t>Fare clic per modificare lo stile del titolo</a:t>
            </a:r>
            <a:endParaRPr lang="en-GB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5F7AAE-7D90-4B46-A056-55B2379E94E6}" type="datetimeFigureOut">
              <a:rPr lang="en-GB" smtClean="0"/>
              <a:t>02/08/2016</a:t>
            </a:fld>
            <a:endParaRPr lang="en-GB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2172F7-5785-44E6-870E-00CA120A0C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238671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  <a:endParaRPr lang="en-GB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5F7AAE-7D90-4B46-A056-55B2379E94E6}" type="datetimeFigureOut">
              <a:rPr lang="en-GB" smtClean="0"/>
              <a:t>02/08/2016</a:t>
            </a:fld>
            <a:endParaRPr lang="en-GB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2172F7-5785-44E6-870E-00CA120A0C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655515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5F7AAE-7D90-4B46-A056-55B2379E94E6}" type="datetimeFigureOut">
              <a:rPr lang="en-GB" smtClean="0"/>
              <a:t>02/08/2016</a:t>
            </a:fld>
            <a:endParaRPr lang="en-GB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2172F7-5785-44E6-870E-00CA120A0C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486745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lo stile del titolo</a:t>
            </a:r>
            <a:endParaRPr lang="en-GB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5F7AAE-7D90-4B46-A056-55B2379E94E6}" type="datetimeFigureOut">
              <a:rPr lang="en-GB" smtClean="0"/>
              <a:t>02/08/2016</a:t>
            </a:fld>
            <a:endParaRPr lang="en-GB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2172F7-5785-44E6-870E-00CA120A0C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13503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lo stile del titolo</a:t>
            </a:r>
            <a:endParaRPr lang="en-GB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5F7AAE-7D90-4B46-A056-55B2379E94E6}" type="datetimeFigureOut">
              <a:rPr lang="en-GB" smtClean="0"/>
              <a:t>02/08/2016</a:t>
            </a:fld>
            <a:endParaRPr lang="en-GB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2172F7-5785-44E6-870E-00CA120A0C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689710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</a:t>
            </a:r>
            <a:endParaRPr lang="en-GB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5F7AAE-7D90-4B46-A056-55B2379E94E6}" type="datetimeFigureOut">
              <a:rPr lang="en-GB" smtClean="0"/>
              <a:t>02/08/2016</a:t>
            </a:fld>
            <a:endParaRPr lang="en-GB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2172F7-5785-44E6-870E-00CA120A0C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754283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mailto:alba.smeriglio@strath.ac.uk" TargetMode="External"/><Relationship Id="rId2" Type="http://schemas.openxmlformats.org/officeDocument/2006/relationships/hyperlink" Target="mailto:john.bachtler@strath.ac.uk" TargetMode="Externa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.jpeg"/><Relationship Id="rId4" Type="http://schemas.openxmlformats.org/officeDocument/2006/relationships/hyperlink" Target="mailto:p.sliwowski@uw.edu.pl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3000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ADMINISTRATIVE CAPACITY-BUILDING AND EU COHESION POLICY</a:t>
            </a:r>
            <a:endParaRPr lang="en-GB" sz="3000" b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Sottotitolo 4"/>
          <p:cNvSpPr>
            <a:spLocks noGrp="1"/>
          </p:cNvSpPr>
          <p:nvPr>
            <p:ph type="subTitle" idx="1"/>
          </p:nvPr>
        </p:nvSpPr>
        <p:spPr>
          <a:xfrm>
            <a:off x="1115616" y="3886200"/>
            <a:ext cx="7704856" cy="1752600"/>
          </a:xfrm>
        </p:spPr>
        <p:txBody>
          <a:bodyPr>
            <a:normAutofit/>
          </a:bodyPr>
          <a:lstStyle/>
          <a:p>
            <a:r>
              <a:rPr lang="pl-PL" sz="1800" dirty="0">
                <a:solidFill>
                  <a:schemeClr val="accent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John</a:t>
            </a:r>
            <a:r>
              <a:rPr lang="it-IT" sz="1800" dirty="0">
                <a:solidFill>
                  <a:schemeClr val="accent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pl-PL" sz="1800" dirty="0">
                <a:solidFill>
                  <a:schemeClr val="accent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BACHTLER</a:t>
            </a:r>
            <a:r>
              <a:rPr lang="en-GB" sz="1800" dirty="0">
                <a:solidFill>
                  <a:schemeClr val="accent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&amp;</a:t>
            </a:r>
            <a:r>
              <a:rPr lang="pl-PL" sz="1800" dirty="0">
                <a:solidFill>
                  <a:schemeClr val="accent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Alba</a:t>
            </a:r>
            <a:r>
              <a:rPr lang="it-IT" sz="1800" dirty="0">
                <a:solidFill>
                  <a:schemeClr val="accent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SME</a:t>
            </a:r>
            <a:r>
              <a:rPr lang="pl-PL" sz="1800" dirty="0">
                <a:solidFill>
                  <a:schemeClr val="accent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RIGLIO</a:t>
            </a:r>
            <a:r>
              <a:rPr lang="it-IT" sz="1800" dirty="0">
                <a:solidFill>
                  <a:schemeClr val="accent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(</a:t>
            </a:r>
            <a:r>
              <a:rPr lang="pl-PL" sz="1800" dirty="0">
                <a:solidFill>
                  <a:schemeClr val="accent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EPRC, Strathclyde University</a:t>
            </a:r>
            <a:r>
              <a:rPr lang="it-IT" sz="1800" dirty="0">
                <a:solidFill>
                  <a:schemeClr val="accent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), </a:t>
            </a:r>
            <a:r>
              <a:rPr lang="pl-PL" sz="1800" dirty="0">
                <a:solidFill>
                  <a:schemeClr val="accent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Paweł ŚLIWOWSKI (EUROREG, University of Warsaw)</a:t>
            </a:r>
          </a:p>
          <a:p>
            <a:endParaRPr lang="en-GB" sz="1800" dirty="0">
              <a:solidFill>
                <a:schemeClr val="accent1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CasellaDiTesto 5"/>
          <p:cNvSpPr txBox="1"/>
          <p:nvPr/>
        </p:nvSpPr>
        <p:spPr>
          <a:xfrm>
            <a:off x="7242415" y="437183"/>
            <a:ext cx="1794081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3400" b="1" i="1" spc="-300" dirty="0">
                <a:solidFill>
                  <a:schemeClr val="accent1">
                    <a:lumMod val="60000"/>
                    <a:lumOff val="4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POLICY</a:t>
            </a:r>
            <a:endParaRPr lang="en-GB" sz="3400" b="1" i="1" spc="-300" dirty="0">
              <a:solidFill>
                <a:schemeClr val="accent1">
                  <a:lumMod val="60000"/>
                  <a:lumOff val="4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7" name="CasellaDiTesto 6"/>
          <p:cNvSpPr txBox="1"/>
          <p:nvPr/>
        </p:nvSpPr>
        <p:spPr>
          <a:xfrm>
            <a:off x="6596278" y="149151"/>
            <a:ext cx="2512226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3400" b="1" spc="-3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COHESION</a:t>
            </a:r>
            <a:endParaRPr lang="en-GB" sz="3400" b="1" spc="-300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8" name="CasellaDiTesto 7"/>
          <p:cNvSpPr txBox="1"/>
          <p:nvPr/>
        </p:nvSpPr>
        <p:spPr>
          <a:xfrm>
            <a:off x="5724128" y="-47129"/>
            <a:ext cx="43924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400" b="1" dirty="0" err="1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Regional</a:t>
            </a:r>
            <a:r>
              <a:rPr lang="it-IT" sz="1400" b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1400" b="1" dirty="0" err="1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Studies</a:t>
            </a:r>
            <a:r>
              <a:rPr lang="it-IT" sz="1400" b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1400" b="1" dirty="0" err="1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Association</a:t>
            </a:r>
            <a:endParaRPr lang="en-GB" sz="1400" b="1" dirty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CasellaDiTesto 8"/>
          <p:cNvSpPr txBox="1"/>
          <p:nvPr/>
        </p:nvSpPr>
        <p:spPr>
          <a:xfrm>
            <a:off x="6481731" y="960983"/>
            <a:ext cx="287728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400" b="1" dirty="0" err="1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Research</a:t>
            </a:r>
            <a:r>
              <a:rPr lang="it-IT" sz="1400" b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Network</a:t>
            </a:r>
            <a:endParaRPr lang="en-GB" sz="1400" b="1" dirty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0" name="Connettore 1 9"/>
          <p:cNvCxnSpPr/>
          <p:nvPr/>
        </p:nvCxnSpPr>
        <p:spPr>
          <a:xfrm flipH="1">
            <a:off x="0" y="260648"/>
            <a:ext cx="9144000" cy="0"/>
          </a:xfrm>
          <a:prstGeom prst="line">
            <a:avLst/>
          </a:prstGeom>
          <a:ln w="38100">
            <a:solidFill>
              <a:schemeClr val="tx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nettore 1 10"/>
          <p:cNvCxnSpPr/>
          <p:nvPr/>
        </p:nvCxnSpPr>
        <p:spPr>
          <a:xfrm flipH="1">
            <a:off x="512" y="980728"/>
            <a:ext cx="9180000" cy="0"/>
          </a:xfrm>
          <a:prstGeom prst="line">
            <a:avLst/>
          </a:prstGeom>
          <a:ln w="38100">
            <a:solidFill>
              <a:schemeClr val="tx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nettore 1 11"/>
          <p:cNvCxnSpPr/>
          <p:nvPr/>
        </p:nvCxnSpPr>
        <p:spPr>
          <a:xfrm flipH="1">
            <a:off x="-36512" y="6093296"/>
            <a:ext cx="9180000" cy="0"/>
          </a:xfrm>
          <a:prstGeom prst="line">
            <a:avLst/>
          </a:prstGeom>
          <a:ln w="38100">
            <a:solidFill>
              <a:schemeClr val="tx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ttangolo 12"/>
          <p:cNvSpPr/>
          <p:nvPr/>
        </p:nvSpPr>
        <p:spPr>
          <a:xfrm>
            <a:off x="0" y="6074132"/>
            <a:ext cx="9144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LEARNING FROM IMPLEMENTATION AND EVALUATION OF THE EU COHESION POLICY </a:t>
            </a:r>
          </a:p>
          <a:p>
            <a:r>
              <a:rPr lang="en-GB" sz="1400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LESSONS FOR A </a:t>
            </a:r>
            <a:r>
              <a:rPr lang="en-GB" sz="1400" b="1" i="1" dirty="0">
                <a:solidFill>
                  <a:srgbClr val="0070C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RESEARCH-POLICY </a:t>
            </a:r>
            <a:r>
              <a:rPr lang="en-GB" sz="1400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DIALOGUE. </a:t>
            </a:r>
            <a:r>
              <a:rPr lang="it-IT" sz="1400" b="1" dirty="0" err="1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Brussels</a:t>
            </a:r>
            <a:r>
              <a:rPr lang="it-IT" sz="1400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13 </a:t>
            </a:r>
            <a:r>
              <a:rPr lang="it-IT" sz="1400" b="1" dirty="0" err="1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June</a:t>
            </a:r>
            <a:r>
              <a:rPr lang="it-IT" sz="1400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2016</a:t>
            </a:r>
            <a:endParaRPr lang="en-GB" sz="1400" b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cxnSp>
        <p:nvCxnSpPr>
          <p:cNvPr id="14" name="Connettore 1 13"/>
          <p:cNvCxnSpPr/>
          <p:nvPr/>
        </p:nvCxnSpPr>
        <p:spPr>
          <a:xfrm flipH="1">
            <a:off x="-36512" y="6597352"/>
            <a:ext cx="9180000" cy="0"/>
          </a:xfrm>
          <a:prstGeom prst="line">
            <a:avLst/>
          </a:prstGeom>
          <a:ln w="38100">
            <a:solidFill>
              <a:schemeClr val="tx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562212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000" b="1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AIMS &amp; OBJECTIVES </a:t>
            </a:r>
            <a:endParaRPr lang="en-GB" sz="4000" b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cxnSp>
        <p:nvCxnSpPr>
          <p:cNvPr id="7" name="Connettore 1 6"/>
          <p:cNvCxnSpPr/>
          <p:nvPr/>
        </p:nvCxnSpPr>
        <p:spPr>
          <a:xfrm flipH="1">
            <a:off x="-36512" y="1340768"/>
            <a:ext cx="9144000" cy="0"/>
          </a:xfrm>
          <a:prstGeom prst="line">
            <a:avLst/>
          </a:prstGeom>
          <a:ln w="38100">
            <a:solidFill>
              <a:schemeClr val="tx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nettore 1 7"/>
          <p:cNvCxnSpPr/>
          <p:nvPr/>
        </p:nvCxnSpPr>
        <p:spPr>
          <a:xfrm flipH="1">
            <a:off x="-36512" y="260648"/>
            <a:ext cx="9144000" cy="0"/>
          </a:xfrm>
          <a:prstGeom prst="line">
            <a:avLst/>
          </a:prstGeom>
          <a:ln w="38100">
            <a:solidFill>
              <a:schemeClr val="tx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Gruppo 5"/>
          <p:cNvGrpSpPr/>
          <p:nvPr/>
        </p:nvGrpSpPr>
        <p:grpSpPr>
          <a:xfrm>
            <a:off x="-36512" y="6237312"/>
            <a:ext cx="9252000" cy="504056"/>
            <a:chOff x="-36512" y="6237312"/>
            <a:chExt cx="9252000" cy="504056"/>
          </a:xfrm>
        </p:grpSpPr>
        <p:pic>
          <p:nvPicPr>
            <p:cNvPr id="1026" name="Picture 2" descr="C:\Users\Nicola\Dropbox\13 RSA-ULB conference 2016\RN new logo.jp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01488" y="6313012"/>
              <a:ext cx="2376000" cy="41609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13" name="Connettore 1 12"/>
            <p:cNvCxnSpPr/>
            <p:nvPr/>
          </p:nvCxnSpPr>
          <p:spPr>
            <a:xfrm flipH="1">
              <a:off x="-36512" y="6237312"/>
              <a:ext cx="9252000" cy="0"/>
            </a:xfrm>
            <a:prstGeom prst="line">
              <a:avLst/>
            </a:prstGeom>
            <a:ln w="38100">
              <a:solidFill>
                <a:schemeClr val="tx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Connettore 1 13"/>
            <p:cNvCxnSpPr/>
            <p:nvPr/>
          </p:nvCxnSpPr>
          <p:spPr>
            <a:xfrm flipH="1">
              <a:off x="-36512" y="6741368"/>
              <a:ext cx="9252000" cy="0"/>
            </a:xfrm>
            <a:prstGeom prst="line">
              <a:avLst/>
            </a:prstGeom>
            <a:ln w="38100">
              <a:solidFill>
                <a:schemeClr val="tx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197000" y="1618457"/>
            <a:ext cx="8784976" cy="4114800"/>
          </a:xfrm>
        </p:spPr>
        <p:txBody>
          <a:bodyPr anchor="ctr">
            <a:noAutofit/>
          </a:bodyPr>
          <a:lstStyle/>
          <a:p>
            <a:pPr lvl="0" algn="just"/>
            <a:r>
              <a:rPr lang="en-US" sz="1600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WHAT CONSTITUTES ‘ADMINISTRATIVE CAPACITY’ FOR MANAGING AND IMPLEMENTING COHESION POLICY?   </a:t>
            </a:r>
            <a:endParaRPr lang="pl-PL" sz="1600" b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lvl="0" indent="0" algn="just">
              <a:buNone/>
            </a:pPr>
            <a:endParaRPr lang="en-US" sz="1600" b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lvl="0" algn="just"/>
            <a:r>
              <a:rPr lang="en-US" sz="1600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HOW ADMINISTRATIVE CAPACITY RELATES TO QUALITY OF GOVERNMENT?</a:t>
            </a:r>
            <a:endParaRPr lang="pl-PL" sz="1600" b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lvl="0" indent="0" algn="just">
              <a:buNone/>
            </a:pPr>
            <a:endParaRPr lang="en-US" sz="1600" b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lvl="0" algn="just"/>
            <a:r>
              <a:rPr lang="en-US" sz="1600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WHAT BUILDS ADMINISTRATIVE CAPACITY AND STRONG INSTITUTIONS FOR MANAGING COHESION POLICY EFFECTIVELY?  WHAT FACTORS MAKE A DIFFERENCE?</a:t>
            </a:r>
          </a:p>
        </p:txBody>
      </p:sp>
    </p:spTree>
    <p:extLst>
      <p:ext uri="{BB962C8B-B14F-4D97-AF65-F5344CB8AC3E}">
        <p14:creationId xmlns:p14="http://schemas.microsoft.com/office/powerpoint/2010/main" val="18481300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sz="4000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CONCEPTUAL APPROACH</a:t>
            </a:r>
            <a:endParaRPr lang="en-GB" sz="4000" b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cxnSp>
        <p:nvCxnSpPr>
          <p:cNvPr id="7" name="Connettore 1 6"/>
          <p:cNvCxnSpPr/>
          <p:nvPr/>
        </p:nvCxnSpPr>
        <p:spPr>
          <a:xfrm flipH="1">
            <a:off x="-36512" y="1340768"/>
            <a:ext cx="9144000" cy="0"/>
          </a:xfrm>
          <a:prstGeom prst="line">
            <a:avLst/>
          </a:prstGeom>
          <a:ln w="38100">
            <a:solidFill>
              <a:schemeClr val="tx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nettore 1 7"/>
          <p:cNvCxnSpPr/>
          <p:nvPr/>
        </p:nvCxnSpPr>
        <p:spPr>
          <a:xfrm flipH="1">
            <a:off x="-36512" y="260648"/>
            <a:ext cx="9144000" cy="0"/>
          </a:xfrm>
          <a:prstGeom prst="line">
            <a:avLst/>
          </a:prstGeom>
          <a:ln w="38100">
            <a:solidFill>
              <a:schemeClr val="tx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Gruppo 5"/>
          <p:cNvGrpSpPr/>
          <p:nvPr/>
        </p:nvGrpSpPr>
        <p:grpSpPr>
          <a:xfrm>
            <a:off x="-36512" y="6237312"/>
            <a:ext cx="9252000" cy="504056"/>
            <a:chOff x="-36512" y="6237312"/>
            <a:chExt cx="9252000" cy="504056"/>
          </a:xfrm>
        </p:grpSpPr>
        <p:pic>
          <p:nvPicPr>
            <p:cNvPr id="1026" name="Picture 2" descr="C:\Users\Nicola\Dropbox\13 RSA-ULB conference 2016\RN new logo.jp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01488" y="6313012"/>
              <a:ext cx="2376000" cy="41609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13" name="Connettore 1 12"/>
            <p:cNvCxnSpPr/>
            <p:nvPr/>
          </p:nvCxnSpPr>
          <p:spPr>
            <a:xfrm flipH="1">
              <a:off x="-36512" y="6237312"/>
              <a:ext cx="9252000" cy="0"/>
            </a:xfrm>
            <a:prstGeom prst="line">
              <a:avLst/>
            </a:prstGeom>
            <a:ln w="38100">
              <a:solidFill>
                <a:schemeClr val="tx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Connettore 1 13"/>
            <p:cNvCxnSpPr/>
            <p:nvPr/>
          </p:nvCxnSpPr>
          <p:spPr>
            <a:xfrm flipH="1">
              <a:off x="-36512" y="6741368"/>
              <a:ext cx="9252000" cy="0"/>
            </a:xfrm>
            <a:prstGeom prst="line">
              <a:avLst/>
            </a:prstGeom>
            <a:ln w="38100">
              <a:solidFill>
                <a:schemeClr val="tx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4" name="Obraz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1884" y="1431178"/>
            <a:ext cx="8038548" cy="45934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62427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EXPLAINING CP PERFORMANCE</a:t>
            </a:r>
            <a:endParaRPr lang="en-GB" sz="2400" b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cxnSp>
        <p:nvCxnSpPr>
          <p:cNvPr id="7" name="Connettore 1 6"/>
          <p:cNvCxnSpPr/>
          <p:nvPr/>
        </p:nvCxnSpPr>
        <p:spPr>
          <a:xfrm flipH="1">
            <a:off x="-36512" y="1340768"/>
            <a:ext cx="9144000" cy="0"/>
          </a:xfrm>
          <a:prstGeom prst="line">
            <a:avLst/>
          </a:prstGeom>
          <a:ln w="38100">
            <a:solidFill>
              <a:schemeClr val="tx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nettore 1 7"/>
          <p:cNvCxnSpPr/>
          <p:nvPr/>
        </p:nvCxnSpPr>
        <p:spPr>
          <a:xfrm flipH="1">
            <a:off x="-36512" y="260648"/>
            <a:ext cx="9144000" cy="0"/>
          </a:xfrm>
          <a:prstGeom prst="line">
            <a:avLst/>
          </a:prstGeom>
          <a:ln w="38100">
            <a:solidFill>
              <a:schemeClr val="tx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Gruppo 5"/>
          <p:cNvGrpSpPr/>
          <p:nvPr/>
        </p:nvGrpSpPr>
        <p:grpSpPr>
          <a:xfrm>
            <a:off x="-36512" y="6237312"/>
            <a:ext cx="9252000" cy="504056"/>
            <a:chOff x="-36512" y="6237312"/>
            <a:chExt cx="9252000" cy="504056"/>
          </a:xfrm>
        </p:grpSpPr>
        <p:pic>
          <p:nvPicPr>
            <p:cNvPr id="1026" name="Picture 2" descr="C:\Users\Nicola\Dropbox\13 RSA-ULB conference 2016\RN new logo.jp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01488" y="6313012"/>
              <a:ext cx="2376000" cy="41609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13" name="Connettore 1 12"/>
            <p:cNvCxnSpPr/>
            <p:nvPr/>
          </p:nvCxnSpPr>
          <p:spPr>
            <a:xfrm flipH="1">
              <a:off x="-36512" y="6237312"/>
              <a:ext cx="9252000" cy="0"/>
            </a:xfrm>
            <a:prstGeom prst="line">
              <a:avLst/>
            </a:prstGeom>
            <a:ln w="38100">
              <a:solidFill>
                <a:schemeClr val="tx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Connettore 1 13"/>
            <p:cNvCxnSpPr/>
            <p:nvPr/>
          </p:nvCxnSpPr>
          <p:spPr>
            <a:xfrm flipH="1">
              <a:off x="-36512" y="6741368"/>
              <a:ext cx="9252000" cy="0"/>
            </a:xfrm>
            <a:prstGeom prst="line">
              <a:avLst/>
            </a:prstGeom>
            <a:ln w="38100">
              <a:solidFill>
                <a:schemeClr val="tx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9" name="Obraz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88" y="1416468"/>
            <a:ext cx="9090000" cy="44422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62427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EXPLAINING CP PERFORMANCE</a:t>
            </a:r>
            <a:endParaRPr lang="en-GB" sz="2400" b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cxnSp>
        <p:nvCxnSpPr>
          <p:cNvPr id="7" name="Connettore 1 6"/>
          <p:cNvCxnSpPr/>
          <p:nvPr/>
        </p:nvCxnSpPr>
        <p:spPr>
          <a:xfrm flipH="1">
            <a:off x="-36512" y="1340768"/>
            <a:ext cx="9144000" cy="0"/>
          </a:xfrm>
          <a:prstGeom prst="line">
            <a:avLst/>
          </a:prstGeom>
          <a:ln w="38100">
            <a:solidFill>
              <a:schemeClr val="tx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nettore 1 7"/>
          <p:cNvCxnSpPr/>
          <p:nvPr/>
        </p:nvCxnSpPr>
        <p:spPr>
          <a:xfrm flipH="1">
            <a:off x="-36512" y="260648"/>
            <a:ext cx="9144000" cy="0"/>
          </a:xfrm>
          <a:prstGeom prst="line">
            <a:avLst/>
          </a:prstGeom>
          <a:ln w="38100">
            <a:solidFill>
              <a:schemeClr val="tx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Gruppo 5"/>
          <p:cNvGrpSpPr/>
          <p:nvPr/>
        </p:nvGrpSpPr>
        <p:grpSpPr>
          <a:xfrm>
            <a:off x="-36512" y="6237312"/>
            <a:ext cx="9252000" cy="504056"/>
            <a:chOff x="-36512" y="6237312"/>
            <a:chExt cx="9252000" cy="504056"/>
          </a:xfrm>
        </p:grpSpPr>
        <p:pic>
          <p:nvPicPr>
            <p:cNvPr id="1026" name="Picture 2" descr="C:\Users\Nicola\Dropbox\13 RSA-ULB conference 2016\RN new logo.jp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01488" y="6313012"/>
              <a:ext cx="2376000" cy="41609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13" name="Connettore 1 12"/>
            <p:cNvCxnSpPr/>
            <p:nvPr/>
          </p:nvCxnSpPr>
          <p:spPr>
            <a:xfrm flipH="1">
              <a:off x="-36512" y="6237312"/>
              <a:ext cx="9252000" cy="0"/>
            </a:xfrm>
            <a:prstGeom prst="line">
              <a:avLst/>
            </a:prstGeom>
            <a:ln w="38100">
              <a:solidFill>
                <a:schemeClr val="tx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Connettore 1 13"/>
            <p:cNvCxnSpPr/>
            <p:nvPr/>
          </p:nvCxnSpPr>
          <p:spPr>
            <a:xfrm flipH="1">
              <a:off x="-36512" y="6741368"/>
              <a:ext cx="9252000" cy="0"/>
            </a:xfrm>
            <a:prstGeom prst="line">
              <a:avLst/>
            </a:prstGeom>
            <a:ln w="38100">
              <a:solidFill>
                <a:schemeClr val="tx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3" name="Obraz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4260" y="1844824"/>
            <a:ext cx="9252520" cy="34563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835487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000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IMPROVING CP PERFORMANCE</a:t>
            </a:r>
            <a:endParaRPr lang="en-GB" sz="3000" b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cxnSp>
        <p:nvCxnSpPr>
          <p:cNvPr id="7" name="Connettore 1 6"/>
          <p:cNvCxnSpPr/>
          <p:nvPr/>
        </p:nvCxnSpPr>
        <p:spPr>
          <a:xfrm flipH="1">
            <a:off x="-36512" y="1340768"/>
            <a:ext cx="9144000" cy="0"/>
          </a:xfrm>
          <a:prstGeom prst="line">
            <a:avLst/>
          </a:prstGeom>
          <a:ln w="38100">
            <a:solidFill>
              <a:schemeClr val="tx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nettore 1 7"/>
          <p:cNvCxnSpPr/>
          <p:nvPr/>
        </p:nvCxnSpPr>
        <p:spPr>
          <a:xfrm flipH="1">
            <a:off x="-36512" y="260648"/>
            <a:ext cx="9144000" cy="0"/>
          </a:xfrm>
          <a:prstGeom prst="line">
            <a:avLst/>
          </a:prstGeom>
          <a:ln w="38100">
            <a:solidFill>
              <a:schemeClr val="tx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Gruppo 5"/>
          <p:cNvGrpSpPr/>
          <p:nvPr/>
        </p:nvGrpSpPr>
        <p:grpSpPr>
          <a:xfrm>
            <a:off x="-36512" y="6237312"/>
            <a:ext cx="9252000" cy="504056"/>
            <a:chOff x="-36512" y="6237312"/>
            <a:chExt cx="9252000" cy="504056"/>
          </a:xfrm>
        </p:grpSpPr>
        <p:pic>
          <p:nvPicPr>
            <p:cNvPr id="1026" name="Picture 2" descr="C:\Users\Nicola\Dropbox\13 RSA-ULB conference 2016\RN new logo.jp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01488" y="6313012"/>
              <a:ext cx="2376000" cy="41609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13" name="Connettore 1 12"/>
            <p:cNvCxnSpPr/>
            <p:nvPr/>
          </p:nvCxnSpPr>
          <p:spPr>
            <a:xfrm flipH="1">
              <a:off x="-36512" y="6237312"/>
              <a:ext cx="9252000" cy="0"/>
            </a:xfrm>
            <a:prstGeom prst="line">
              <a:avLst/>
            </a:prstGeom>
            <a:ln w="38100">
              <a:solidFill>
                <a:schemeClr val="tx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Connettore 1 13"/>
            <p:cNvCxnSpPr/>
            <p:nvPr/>
          </p:nvCxnSpPr>
          <p:spPr>
            <a:xfrm flipH="1">
              <a:off x="-36512" y="6741368"/>
              <a:ext cx="9252000" cy="0"/>
            </a:xfrm>
            <a:prstGeom prst="line">
              <a:avLst/>
            </a:prstGeom>
            <a:ln w="38100">
              <a:solidFill>
                <a:schemeClr val="tx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5" name="Obraz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62442" y="2132856"/>
            <a:ext cx="9377930" cy="3225633"/>
          </a:xfrm>
          <a:prstGeom prst="rect">
            <a:avLst/>
          </a:prstGeom>
        </p:spPr>
      </p:pic>
      <p:sp>
        <p:nvSpPr>
          <p:cNvPr id="3" name="Rettangolo 2"/>
          <p:cNvSpPr/>
          <p:nvPr/>
        </p:nvSpPr>
        <p:spPr>
          <a:xfrm>
            <a:off x="395536" y="1486525"/>
            <a:ext cx="849694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PRELIMINARY LESSONS FOR ADMINISTRATIVE</a:t>
            </a:r>
            <a:br>
              <a:rPr lang="en-US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en-US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CAPACITY-BUILDING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5665461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Administrative Capacity-Building </a:t>
            </a:r>
            <a:r>
              <a:rPr lang="pl-PL" sz="24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/>
            </a:r>
            <a:br>
              <a:rPr lang="pl-PL" sz="24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en-US" sz="24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and EU Cohesion Policy</a:t>
            </a:r>
            <a:endParaRPr lang="en-GB" sz="2400" b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Sottotitolo 4"/>
          <p:cNvSpPr>
            <a:spLocks noGrp="1"/>
          </p:cNvSpPr>
          <p:nvPr>
            <p:ph type="body" idx="1"/>
          </p:nvPr>
        </p:nvSpPr>
        <p:spPr>
          <a:xfrm>
            <a:off x="683568" y="2906713"/>
            <a:ext cx="8208912" cy="1500187"/>
          </a:xfrm>
        </p:spPr>
        <p:txBody>
          <a:bodyPr>
            <a:normAutofit fontScale="85000" lnSpcReduction="10000"/>
          </a:bodyPr>
          <a:lstStyle/>
          <a:p>
            <a:r>
              <a:rPr lang="pl-PL" sz="1800" dirty="0">
                <a:solidFill>
                  <a:schemeClr val="accent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John</a:t>
            </a:r>
            <a:r>
              <a:rPr lang="it-IT" sz="1800" dirty="0">
                <a:solidFill>
                  <a:schemeClr val="accent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pl-PL" sz="1800" dirty="0">
                <a:solidFill>
                  <a:schemeClr val="accent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BACHTLER</a:t>
            </a:r>
            <a:r>
              <a:rPr lang="it-IT" sz="1800" dirty="0">
                <a:solidFill>
                  <a:schemeClr val="accent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(</a:t>
            </a:r>
            <a:r>
              <a:rPr lang="pl-PL" sz="1800" dirty="0">
                <a:solidFill>
                  <a:schemeClr val="accent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EPRC, </a:t>
            </a:r>
            <a:r>
              <a:rPr lang="pl-PL" sz="1800" dirty="0" err="1">
                <a:solidFill>
                  <a:schemeClr val="accent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Strathclyde</a:t>
            </a:r>
            <a:r>
              <a:rPr lang="pl-PL" sz="1800" dirty="0">
                <a:solidFill>
                  <a:schemeClr val="accent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University</a:t>
            </a:r>
            <a:r>
              <a:rPr lang="it-IT" sz="1800" dirty="0">
                <a:solidFill>
                  <a:schemeClr val="accent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),</a:t>
            </a:r>
            <a:r>
              <a:rPr lang="pl-PL" sz="1800" dirty="0">
                <a:solidFill>
                  <a:schemeClr val="accent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it-IT" sz="1800" dirty="0">
                <a:solidFill>
                  <a:schemeClr val="accent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hlinkClick r:id="rId2"/>
              </a:rPr>
              <a:t>john.bachtler@strath.ac.uk</a:t>
            </a:r>
            <a:endParaRPr lang="pl-PL" sz="1800" dirty="0">
              <a:solidFill>
                <a:schemeClr val="accent1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it-IT" sz="1800" dirty="0">
              <a:solidFill>
                <a:schemeClr val="accent1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pl-PL" sz="1800" dirty="0">
                <a:solidFill>
                  <a:schemeClr val="accent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Alba</a:t>
            </a:r>
            <a:r>
              <a:rPr lang="it-IT" sz="1800" dirty="0">
                <a:solidFill>
                  <a:schemeClr val="accent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S</a:t>
            </a:r>
            <a:r>
              <a:rPr lang="pl-PL" sz="1800" dirty="0">
                <a:solidFill>
                  <a:schemeClr val="accent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MERIGLIO</a:t>
            </a:r>
            <a:r>
              <a:rPr lang="it-IT" sz="1800" dirty="0">
                <a:solidFill>
                  <a:schemeClr val="accent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(</a:t>
            </a:r>
            <a:r>
              <a:rPr lang="pl-PL" sz="1800" dirty="0">
                <a:solidFill>
                  <a:schemeClr val="accent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EPRC, </a:t>
            </a:r>
            <a:r>
              <a:rPr lang="pl-PL" sz="1800" dirty="0" err="1">
                <a:solidFill>
                  <a:schemeClr val="accent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Strathclyde</a:t>
            </a:r>
            <a:r>
              <a:rPr lang="pl-PL" sz="1800" dirty="0">
                <a:solidFill>
                  <a:schemeClr val="accent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University</a:t>
            </a:r>
            <a:r>
              <a:rPr lang="it-IT" sz="1800" dirty="0">
                <a:solidFill>
                  <a:schemeClr val="accent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), </a:t>
            </a:r>
            <a:r>
              <a:rPr lang="it-IT" sz="1800" dirty="0">
                <a:solidFill>
                  <a:schemeClr val="accent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hlinkClick r:id="rId3"/>
              </a:rPr>
              <a:t>alba.smeriglio@strath.ac.uk</a:t>
            </a:r>
            <a:endParaRPr lang="pl-PL" sz="1800" dirty="0">
              <a:solidFill>
                <a:schemeClr val="accent1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pl-PL" sz="1800" dirty="0">
              <a:solidFill>
                <a:schemeClr val="accent1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pl-PL" sz="1800" dirty="0">
                <a:solidFill>
                  <a:schemeClr val="accent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Paweł</a:t>
            </a:r>
            <a:r>
              <a:rPr lang="it-IT" sz="1800" dirty="0">
                <a:solidFill>
                  <a:schemeClr val="accent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pl-PL" sz="1800" dirty="0">
                <a:solidFill>
                  <a:schemeClr val="accent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ŚLIWOWSKI</a:t>
            </a:r>
            <a:r>
              <a:rPr lang="it-IT" sz="1800" dirty="0">
                <a:solidFill>
                  <a:schemeClr val="accent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(</a:t>
            </a:r>
            <a:r>
              <a:rPr lang="pl-PL" sz="1800" dirty="0">
                <a:solidFill>
                  <a:schemeClr val="accent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EUROREG, University of </a:t>
            </a:r>
            <a:r>
              <a:rPr lang="pl-PL" sz="1800" dirty="0" err="1">
                <a:solidFill>
                  <a:schemeClr val="accent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Warsaw</a:t>
            </a:r>
            <a:r>
              <a:rPr lang="it-IT" sz="1800" dirty="0">
                <a:solidFill>
                  <a:schemeClr val="accent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), </a:t>
            </a:r>
            <a:r>
              <a:rPr lang="it-IT" sz="1800" dirty="0">
                <a:solidFill>
                  <a:schemeClr val="accent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hlinkClick r:id="rId4"/>
              </a:rPr>
              <a:t>p.sliwowski@uw.edu.pl</a:t>
            </a:r>
            <a:endParaRPr lang="pl-PL" sz="1800" dirty="0">
              <a:solidFill>
                <a:schemeClr val="accent1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it-IT" sz="1800" dirty="0">
              <a:solidFill>
                <a:schemeClr val="accent1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it-IT" sz="1800" dirty="0">
              <a:solidFill>
                <a:schemeClr val="accent1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15" name="Gruppo 14"/>
          <p:cNvGrpSpPr/>
          <p:nvPr/>
        </p:nvGrpSpPr>
        <p:grpSpPr>
          <a:xfrm>
            <a:off x="-36512" y="6237312"/>
            <a:ext cx="9252000" cy="504056"/>
            <a:chOff x="-36512" y="6237312"/>
            <a:chExt cx="9252000" cy="504056"/>
          </a:xfrm>
        </p:grpSpPr>
        <p:pic>
          <p:nvPicPr>
            <p:cNvPr id="16" name="Picture 2" descr="C:\Users\Nicola\Dropbox\13 RSA-ULB conference 2016\RN new logo.jp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01488" y="6313012"/>
              <a:ext cx="2376000" cy="41609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17" name="Connettore 1 16"/>
            <p:cNvCxnSpPr/>
            <p:nvPr/>
          </p:nvCxnSpPr>
          <p:spPr>
            <a:xfrm flipH="1">
              <a:off x="-36512" y="6237312"/>
              <a:ext cx="9252000" cy="0"/>
            </a:xfrm>
            <a:prstGeom prst="line">
              <a:avLst/>
            </a:prstGeom>
            <a:ln w="38100">
              <a:solidFill>
                <a:schemeClr val="tx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Connettore 1 17"/>
            <p:cNvCxnSpPr/>
            <p:nvPr/>
          </p:nvCxnSpPr>
          <p:spPr>
            <a:xfrm flipH="1">
              <a:off x="-36512" y="6741368"/>
              <a:ext cx="9252000" cy="0"/>
            </a:xfrm>
            <a:prstGeom prst="line">
              <a:avLst/>
            </a:prstGeom>
            <a:ln w="38100">
              <a:solidFill>
                <a:schemeClr val="tx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31869944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230</TotalTime>
  <Words>145</Words>
  <Application>Microsoft Office PowerPoint</Application>
  <PresentationFormat>On-screen Show (4:3)</PresentationFormat>
  <Paragraphs>25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Tema di Office</vt:lpstr>
      <vt:lpstr>ADMINISTRATIVE CAPACITY-BUILDING AND EU COHESION POLICY</vt:lpstr>
      <vt:lpstr>AIMS &amp; OBJECTIVES </vt:lpstr>
      <vt:lpstr>CONCEPTUAL APPROACH</vt:lpstr>
      <vt:lpstr>EXPLAINING CP PERFORMANCE</vt:lpstr>
      <vt:lpstr>EXPLAINING CP PERFORMANCE</vt:lpstr>
      <vt:lpstr>IMPROVING CP PERFORMANCE</vt:lpstr>
      <vt:lpstr>Administrative Capacity-Building  and EU Cohesion Policy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NFD</dc:creator>
  <cp:lastModifiedBy>Alba Smeriglio</cp:lastModifiedBy>
  <cp:revision>26</cp:revision>
  <dcterms:created xsi:type="dcterms:W3CDTF">2016-03-11T16:09:13Z</dcterms:created>
  <dcterms:modified xsi:type="dcterms:W3CDTF">2016-08-02T10:47:08Z</dcterms:modified>
</cp:coreProperties>
</file>