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8" r:id="rId3"/>
    <p:sldId id="274" r:id="rId4"/>
    <p:sldId id="295" r:id="rId5"/>
    <p:sldId id="263" r:id="rId6"/>
    <p:sldId id="270" r:id="rId7"/>
    <p:sldId id="290" r:id="rId8"/>
    <p:sldId id="300" r:id="rId9"/>
    <p:sldId id="291" r:id="rId10"/>
    <p:sldId id="299" r:id="rId11"/>
    <p:sldId id="297" r:id="rId12"/>
    <p:sldId id="301" r:id="rId13"/>
    <p:sldId id="288" r:id="rId14"/>
  </p:sldIdLst>
  <p:sldSz cx="9144000" cy="6858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wis Evans" initials="LE" lastIdx="1" clrIdx="0">
    <p:extLst>
      <p:ext uri="{19B8F6BF-5375-455C-9EA6-DF929625EA0E}">
        <p15:presenceInfo xmlns:p15="http://schemas.microsoft.com/office/powerpoint/2012/main" userId="deee771bd63d324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479" autoAdjust="0"/>
  </p:normalViewPr>
  <p:slideViewPr>
    <p:cSldViewPr snapToObjects="1" showGuides="1">
      <p:cViewPr varScale="1">
        <p:scale>
          <a:sx n="93" d="100"/>
          <a:sy n="93" d="100"/>
        </p:scale>
        <p:origin x="931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0" d="100"/>
          <a:sy n="100" d="100"/>
        </p:scale>
        <p:origin x="-3256" y="-11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commentAuthors" Target="commentAuthors.xml" /><Relationship Id="rId2" Type="http://schemas.openxmlformats.org/officeDocument/2006/relationships/slide" Target="slides/slide1.xml" /><Relationship Id="rId16" Type="http://schemas.openxmlformats.org/officeDocument/2006/relationships/handoutMaster" Target="handoutMasters/handoutMaster1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notesMaster" Target="notesMasters/notesMaster1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43D6F-30E4-3E4C-AC3E-A3234FFC050D}" type="datetimeFigureOut">
              <a:rPr lang="en-US" smtClean="0"/>
              <a:t>10/3/2020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B515B-C288-C244-805B-BC534E624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7442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A1A97-1C4B-F347-82A4-62D671C419DF}" type="datetimeFigureOut">
              <a:rPr lang="en-US" smtClean="0"/>
              <a:t>10/3/2020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581B3-48CC-C643-A2B4-12C71C465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79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Hello, I’m Lewis Evans and today I will be discussing my comparative research project on the conversion and diversification of North Sea ports.</a:t>
            </a:r>
          </a:p>
          <a:p>
            <a:endParaRPr lang="en-GB" dirty="0"/>
          </a:p>
          <a:p>
            <a:r>
              <a:rPr lang="en-GB" dirty="0"/>
              <a:t>Although this project investigates two case studies, I will only be focusing upon one case study today - the Port of Cuxhaven in Northern Germany.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72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plan is interesting as it demonstrates the scale and method of how the Port of Cuxhaven as been planned and expanded over time through key infrastructure projects.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29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national institutional context shaped an enabling market environment for investment to support offshore wind at the PoC.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 strategic port vision catalysed and drove adaptation and diversification over long period of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Change of port governance create new focus of providing infrastructure for offshore wind activities.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Port governance actors (port authority, sub-national government agencies) made proactive / entrepreneurial investments into port infrastructure to attract private firms.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67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 part of this research I have taken it a step further and thought about it in a comparative sense through a UK case study focused upon the Humber Ports (Port of Hull and Port of Grimsby). </a:t>
            </a:r>
          </a:p>
          <a:p>
            <a:endParaRPr lang="en-GB" dirty="0"/>
          </a:p>
          <a:p>
            <a:r>
              <a:rPr lang="en-GB" dirty="0"/>
              <a:t>These are my key factors which draw comparisons between the Port of Cuxhaven and the Humber Ports.</a:t>
            </a:r>
          </a:p>
          <a:p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National OW market enabled and constrained investment.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Contrasting strategic visions within the port cases.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Different pre-existing assets – in terms of brownfield land at the Humber Ports and greenfield land at the Port of Cuxhaven influenced investment and diversification.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Contrasting port governance settings – in terms of reactive vs proactive investment decisions – reflects ownership of the ports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Different forms and levels of dependence upon firm investment by port authorities to enable diversification. This strongly relates to contrasting private and public governance settings as well.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Thank you for listening.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98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80144" y="5547857"/>
            <a:ext cx="6133672" cy="5841077"/>
          </a:xfrm>
        </p:spPr>
        <p:txBody>
          <a:bodyPr/>
          <a:lstStyle/>
          <a:p>
            <a:r>
              <a:rPr lang="en-GB" b="1" dirty="0"/>
              <a:t>Agenda and research gaps?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Path creation, adaptation and diversification are key concepts in Evolutionary Economic Geography which can also be applied to ports as economic actors.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Ports have been overlooked as being strategic asset bases in the path creation process.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Ports are different to firms as they are rooted in localities, have different governance and ownership structures and have different physical assets.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As a contribution to literature on ports and transport geographies, offshore wind provides a new example of port diversification.</a:t>
            </a:r>
          </a:p>
          <a:p>
            <a:endParaRPr lang="en-GB" b="0" dirty="0"/>
          </a:p>
          <a:p>
            <a:r>
              <a:rPr lang="en-GB" b="1" dirty="0"/>
              <a:t>Why Ports?</a:t>
            </a:r>
          </a:p>
          <a:p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Provide infrastructural platform for other sectors like offshore wind to grow.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Act as a key enabler for supporting regional growth paths.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Ports also strongly relate to regional economic policy and strategy.</a:t>
            </a:r>
          </a:p>
          <a:p>
            <a:endParaRPr lang="en-GB" b="0" dirty="0"/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D581B3-48CC-C643-A2B4-12C71C4653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237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These are my key areas of interest.</a:t>
            </a:r>
          </a:p>
          <a:p>
            <a:endParaRPr lang="en-GB" dirty="0"/>
          </a:p>
          <a:p>
            <a:r>
              <a:rPr lang="en-GB" dirty="0"/>
              <a:t>Overall interest is identifying how local institutions harness and convert port assets for new path creation.</a:t>
            </a:r>
          </a:p>
          <a:p>
            <a:endParaRPr lang="en-GB" dirty="0"/>
          </a:p>
          <a:p>
            <a:r>
              <a:rPr lang="en-GB" dirty="0"/>
              <a:t>1 – Firstly around how port authorities and local institutions have developed distinctive forms of asset conversion to enable port adaptation.</a:t>
            </a:r>
          </a:p>
          <a:p>
            <a:endParaRPr lang="en-GB" dirty="0"/>
          </a:p>
          <a:p>
            <a:r>
              <a:rPr lang="en-GB" dirty="0"/>
              <a:t>2 – I’m interested in how port governance and ownership settings and their internal dynamics shape port adaptation.</a:t>
            </a:r>
          </a:p>
          <a:p>
            <a:endParaRPr lang="en-GB" dirty="0"/>
          </a:p>
          <a:p>
            <a:r>
              <a:rPr lang="en-GB" dirty="0"/>
              <a:t>3 – Lastly I’m interested in how multiscalar institutional and market environments enable and/or constrain port adaptation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54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is my analytical framework for exploring port adaptation and diversification.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In the first box is the pre-existing port assets, taking inspiration from Martin’s preformation stage.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second box highlights how port actors adapt and diversify port assets through distinctive modes of investment, which are shaped by broader multiscalar environments.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third box suggests that as a result of ports actors diversifying the port assets, regional path creation occurs in a general sense (new job creation, supply chain opportunities etc).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5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Diversification stage: emerging as Humber Ports have experienced x2 episodes of diversification – O&amp;M in 2010, and installation / manufacturing in 2016 – contrast to Port of Cuxhaven.</a:t>
            </a:r>
          </a:p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Emerging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Initial stage of diversification of infrastructural assets to serve a new market,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….as the port case moves beyond its existing port-related activities.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emerging stage of port diversification may be recognised when the port case is </a:t>
            </a:r>
            <a:r>
              <a:rPr lang="en-GB" sz="1200" b="1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the original phase of growing into an industry and new market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Port of Cuxhaven cases provides some interesting comparative elements to the Humber Ports case…</a:t>
            </a:r>
            <a:endParaRPr lang="en-GB" b="1" i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65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kern="12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+mn-cs"/>
              </a:rPr>
              <a:t>The Port of Cuxhaven is a leading O&amp;M, installation and manufacturing port in Germany, with numerous active firms.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b="0" kern="1200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kern="12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+mn-cs"/>
              </a:rPr>
              <a:t>It is publically owned by the State of Lower Saxony and operated by a publically owned private company.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Port of Cuxhaven is an established stage of diversification through multiple conversions and expansions of assets.</a:t>
            </a:r>
            <a:endParaRPr lang="en-GB" sz="1200" b="0" kern="1200" dirty="0">
              <a:solidFill>
                <a:schemeClr val="tx1"/>
              </a:solidFill>
              <a:latin typeface="+mn-lt"/>
              <a:cs typeface="+mn-cs"/>
            </a:endParaRPr>
          </a:p>
          <a:p>
            <a:endParaRPr lang="en-GB" sz="1200" b="0" kern="1200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14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graph shows the adaptation of the Port of Cuxhaven over time which has lead to fluctuating levels of employment and growth.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better understand this trajectory you need to break it down into key causal episodes.</a:t>
            </a:r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86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graph shows the adaptation of the Port of Cuxhaven over time which has lead to fluctuating levels of employment and growth.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better understand this trajectory you need to break it down into key causal episodes.</a:t>
            </a:r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362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Episode 1: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0" dirty="0"/>
              <a:t>New strategic vision to capture future offshore wind investment and create new regional path.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0" dirty="0"/>
              <a:t>Test turbines demonstrated novelty of offshore wind at North Sea German ports.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Change of governance enabled new focus upon constructing an infrastructure base for offshore wind.</a:t>
            </a:r>
          </a:p>
          <a:p>
            <a:endParaRPr lang="en-GB" dirty="0"/>
          </a:p>
          <a:p>
            <a:r>
              <a:rPr lang="en-GB" dirty="0"/>
              <a:t>Episode 2: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In this episode there was a series of investments into converting and expanding the infrastructural asset base.</a:t>
            </a:r>
          </a:p>
          <a:p>
            <a:endParaRPr lang="en-GB" dirty="0"/>
          </a:p>
          <a:p>
            <a:r>
              <a:rPr lang="en-GB" dirty="0"/>
              <a:t>Episode 3: </a:t>
            </a:r>
            <a:endParaRPr lang="en-GB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dirty="0"/>
              <a:t>In this episode there was a reduction of O&amp;M and manufacturing activities due to firms pulling out of the port and market.</a:t>
            </a:r>
          </a:p>
          <a:p>
            <a:endParaRPr lang="en-GB" dirty="0"/>
          </a:p>
          <a:p>
            <a:r>
              <a:rPr lang="en-GB" dirty="0"/>
              <a:t>Episode 4: </a:t>
            </a:r>
            <a:endParaRPr lang="en-GB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Clarity and optimism in German offshore wind market.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New investments from Siemens, </a:t>
            </a:r>
            <a:r>
              <a:rPr lang="en-GB" sz="1200" b="0" dirty="0"/>
              <a:t>Siemens’ suppliers and AMBAU.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Further infrastructure investments from State and City governments.</a:t>
            </a:r>
            <a:endParaRPr lang="en-GB" sz="1200" i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581B3-48CC-C643-A2B4-12C71C4653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3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 /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438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163"/>
            <a:ext cx="8229600" cy="88423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244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163"/>
            <a:ext cx="8229600" cy="88423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57200" y="6019800"/>
            <a:ext cx="8229600" cy="571500"/>
          </a:xfrm>
        </p:spPr>
        <p:txBody>
          <a:bodyPr>
            <a:normAutofit/>
          </a:bodyPr>
          <a:lstStyle>
            <a:lvl1pPr>
              <a:buNone/>
              <a:defRPr sz="18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457200" y="1676400"/>
            <a:ext cx="8229600" cy="41910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457200" y="1676400"/>
            <a:ext cx="3962400" cy="419099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724400" y="1676400"/>
            <a:ext cx="3962400" cy="41910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1"/>
          </p:nvPr>
        </p:nvSpPr>
        <p:spPr>
          <a:xfrm>
            <a:off x="457200" y="6019800"/>
            <a:ext cx="3962400" cy="571500"/>
          </a:xfrm>
        </p:spPr>
        <p:txBody>
          <a:bodyPr>
            <a:normAutofit/>
          </a:bodyPr>
          <a:lstStyle>
            <a:lvl1pPr>
              <a:buNone/>
              <a:defRPr sz="18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4724400" y="6019800"/>
            <a:ext cx="3962400" cy="571500"/>
          </a:xfrm>
        </p:spPr>
        <p:txBody>
          <a:bodyPr>
            <a:normAutofit/>
          </a:bodyPr>
          <a:lstStyle>
            <a:lvl1pPr>
              <a:buNone/>
              <a:defRPr sz="18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92163"/>
            <a:ext cx="8229600" cy="88423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457200" y="2362200"/>
            <a:ext cx="3962400" cy="40005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4724400" y="2362200"/>
            <a:ext cx="3962400" cy="40005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57200" y="1676400"/>
            <a:ext cx="3962400" cy="533400"/>
          </a:xfrm>
        </p:spPr>
        <p:txBody>
          <a:bodyPr>
            <a:normAutofit/>
          </a:bodyPr>
          <a:lstStyle>
            <a:lvl1pPr>
              <a:buNone/>
              <a:defRPr sz="18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4"/>
          </p:nvPr>
        </p:nvSpPr>
        <p:spPr>
          <a:xfrm>
            <a:off x="4724400" y="1676400"/>
            <a:ext cx="3962400" cy="533400"/>
          </a:xfrm>
        </p:spPr>
        <p:txBody>
          <a:bodyPr>
            <a:normAutofit/>
          </a:bodyPr>
          <a:lstStyle>
            <a:lvl1pPr>
              <a:buNone/>
              <a:defRPr sz="18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92163"/>
            <a:ext cx="8229600" cy="88423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losing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4384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 /><Relationship Id="rId3" Type="http://schemas.openxmlformats.org/officeDocument/2006/relationships/slideLayout" Target="../slideLayouts/slideLayout3.xml" /><Relationship Id="rId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5" Type="http://schemas.openxmlformats.org/officeDocument/2006/relationships/slideLayout" Target="../slideLayouts/slideLayout5.xml" /><Relationship Id="rId4" Type="http://schemas.openxmlformats.org/officeDocument/2006/relationships/slideLayout" Target="../slideLayouts/slideLayout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604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0" r:id="rId2"/>
    <p:sldLayoutId id="2147483660" r:id="rId3"/>
    <p:sldLayoutId id="2147483657" r:id="rId4"/>
    <p:sldLayoutId id="2147483661" r:id="rId5"/>
    <p:sldLayoutId id="2147483658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3000" b="1" i="0" u="none" kern="120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b="1" i="0" kern="1200">
          <a:solidFill>
            <a:schemeClr val="tx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None/>
        <a:defRPr sz="2000" b="1" i="0" kern="1200">
          <a:solidFill>
            <a:schemeClr val="tx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1" i="0" kern="1200">
          <a:solidFill>
            <a:schemeClr val="tx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700" b="1" i="0" kern="1200">
          <a:solidFill>
            <a:schemeClr val="tx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b="1" i="0" kern="1200">
          <a:solidFill>
            <a:schemeClr val="tx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5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7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Adaptation, Governance and Industrial Diversification: North Sea Ports and the Growth of Offshore Wind</a:t>
            </a:r>
            <a:br>
              <a:rPr lang="en-GB" dirty="0"/>
            </a:br>
            <a:br>
              <a:rPr lang="en-GB" u="sng" dirty="0"/>
            </a:br>
            <a:br>
              <a:rPr lang="en-GB" u="sng" dirty="0"/>
            </a:br>
            <a:endParaRPr lang="en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3717032"/>
            <a:ext cx="8229600" cy="24384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Dr Lewis Evans</a:t>
            </a:r>
            <a:endParaRPr lang="en-GB" b="0" dirty="0"/>
          </a:p>
          <a:p>
            <a:pPr marL="0" indent="0">
              <a:buNone/>
            </a:pPr>
            <a:r>
              <a:rPr lang="en-GB" b="0" dirty="0"/>
              <a:t>Former Geography and CURDS, Newcastle University</a:t>
            </a:r>
          </a:p>
          <a:p>
            <a:pPr marL="0" indent="0">
              <a:buNone/>
            </a:pPr>
            <a:r>
              <a:rPr lang="en-GB" b="0" dirty="0"/>
              <a:t>Strategic Programme Officer, Tees Valley Combined Authority</a:t>
            </a:r>
          </a:p>
        </p:txBody>
      </p:sp>
    </p:spTree>
    <p:extLst>
      <p:ext uri="{BB962C8B-B14F-4D97-AF65-F5344CB8AC3E}">
        <p14:creationId xmlns:p14="http://schemas.microsoft.com/office/powerpoint/2010/main" val="514441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894B4F4-9A70-499F-9AF3-C37B1A4D21CB}"/>
              </a:ext>
            </a:extLst>
          </p:cNvPr>
          <p:cNvSpPr/>
          <p:nvPr/>
        </p:nvSpPr>
        <p:spPr>
          <a:xfrm>
            <a:off x="6588224" y="0"/>
            <a:ext cx="2543934" cy="980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C547D2-15D7-436A-BFBB-D97709E665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90" t="14645" r="14563" b="9401"/>
          <a:stretch/>
        </p:blipFill>
        <p:spPr>
          <a:xfrm>
            <a:off x="11842" y="908720"/>
            <a:ext cx="9144000" cy="554565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723D0E2-4C45-42E0-9A40-CD604D026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88640"/>
            <a:ext cx="8229600" cy="884237"/>
          </a:xfrm>
        </p:spPr>
        <p:txBody>
          <a:bodyPr>
            <a:normAutofit/>
          </a:bodyPr>
          <a:lstStyle/>
          <a:p>
            <a:r>
              <a:rPr lang="en-GB" dirty="0"/>
              <a:t>PoC: Land and infrastructure overview</a:t>
            </a:r>
          </a:p>
        </p:txBody>
      </p:sp>
    </p:spTree>
    <p:extLst>
      <p:ext uri="{BB962C8B-B14F-4D97-AF65-F5344CB8AC3E}">
        <p14:creationId xmlns:p14="http://schemas.microsoft.com/office/powerpoint/2010/main" val="2080592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D1F30-2AA1-4ACC-BA19-E4D699B5B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884237"/>
          </a:xfrm>
        </p:spPr>
        <p:txBody>
          <a:bodyPr/>
          <a:lstStyle/>
          <a:p>
            <a:r>
              <a:rPr lang="en-GB" dirty="0"/>
              <a:t>Key Findings: PoC case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42E17-232E-4082-AF0F-621F46CC3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33505"/>
            <a:ext cx="8729032" cy="56752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/>
              <a:t>National institutional context</a:t>
            </a:r>
          </a:p>
          <a:p>
            <a:r>
              <a:rPr lang="en-GB" sz="2400" b="0" dirty="0"/>
              <a:t>Shaped market environment for firms, port authorities and state governments.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800" dirty="0"/>
              <a:t>Strategy and vision</a:t>
            </a:r>
          </a:p>
          <a:p>
            <a:r>
              <a:rPr lang="en-GB" sz="2400" b="0" dirty="0"/>
              <a:t>Offshore Master Plan (OMP), launched in 2003, drove port adaptation and diversification.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800" dirty="0"/>
              <a:t>Proactive port governance and investment</a:t>
            </a:r>
          </a:p>
          <a:p>
            <a:r>
              <a:rPr lang="en-GB" sz="2400" b="0" dirty="0"/>
              <a:t>Change of governance in 2005 enabled new strategy around providing infrastructure for offshore wind.</a:t>
            </a:r>
            <a:endParaRPr lang="en-GB" b="0" dirty="0"/>
          </a:p>
          <a:p>
            <a:r>
              <a:rPr lang="en-GB" sz="2400" b="0" dirty="0"/>
              <a:t>Port actors made entrepreneurial investments into port infrastructure to attract private firms.</a:t>
            </a:r>
          </a:p>
          <a:p>
            <a:pPr marL="0" indent="0">
              <a:buNone/>
            </a:pPr>
            <a:endParaRPr lang="en-GB" b="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BEA9B6F-3E99-4145-9920-C25105DCD987}"/>
              </a:ext>
            </a:extLst>
          </p:cNvPr>
          <p:cNvSpPr txBox="1">
            <a:spLocks/>
          </p:cNvSpPr>
          <p:nvPr/>
        </p:nvSpPr>
        <p:spPr>
          <a:xfrm>
            <a:off x="434104" y="1054041"/>
            <a:ext cx="82296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7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555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10571-76AD-4C0B-A0F4-281C2BB6E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24788"/>
            <a:ext cx="8229600" cy="884237"/>
          </a:xfrm>
        </p:spPr>
        <p:txBody>
          <a:bodyPr/>
          <a:lstStyle/>
          <a:p>
            <a:r>
              <a:rPr lang="en-GB" dirty="0"/>
              <a:t>Key Findings: Humber Ports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5D5AB18-D7DA-44F9-ABFE-C6502F6C2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33505"/>
            <a:ext cx="8729032" cy="56752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dirty="0"/>
              <a:t>National institutional context</a:t>
            </a:r>
          </a:p>
          <a:p>
            <a:r>
              <a:rPr lang="en-GB" sz="2400" b="0" dirty="0"/>
              <a:t>Shaped market environment for firms and privately-owned port authority to take necessary risks.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800" dirty="0"/>
              <a:t>Strategy and vision</a:t>
            </a:r>
          </a:p>
          <a:p>
            <a:r>
              <a:rPr lang="en-GB" sz="2400" b="0" dirty="0"/>
              <a:t>Reactive investment strategy from ABP as port authority and in local policy arena, as a result of new market opportunity.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800" dirty="0"/>
              <a:t>Reactive port governance</a:t>
            </a:r>
          </a:p>
          <a:p>
            <a:r>
              <a:rPr lang="en-GB" sz="2400" b="0" dirty="0"/>
              <a:t>Change of approach by new key individuals enabled new strategy around providing infrastructure for offshore wind.</a:t>
            </a:r>
            <a:endParaRPr lang="en-GB" b="0" dirty="0"/>
          </a:p>
          <a:p>
            <a:r>
              <a:rPr lang="en-GB" sz="2400" b="0" dirty="0"/>
              <a:t>ABP made investments into port infrastructure to support Siemens and O&amp;M operators, but on the basis of satisfying shareholder demand</a:t>
            </a:r>
            <a:endParaRPr lang="en-GB" b="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1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6ED84-6036-4236-8A3F-A7A413BCB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484" y="188640"/>
            <a:ext cx="8229600" cy="602027"/>
          </a:xfrm>
        </p:spPr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1B55FF-4C46-4480-9AAE-B0D7EB024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484" y="790667"/>
            <a:ext cx="8729032" cy="587869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7200" dirty="0"/>
              <a:t>The importance of national market creation </a:t>
            </a:r>
            <a:r>
              <a:rPr lang="en-GB" sz="5600" b="0" dirty="0"/>
              <a:t>(Martin, 2010; Dawley et al, 2019).</a:t>
            </a:r>
            <a:endParaRPr lang="en-GB" sz="5600" dirty="0"/>
          </a:p>
          <a:p>
            <a:pPr>
              <a:lnSpc>
                <a:spcPct val="120000"/>
              </a:lnSpc>
            </a:pPr>
            <a:r>
              <a:rPr lang="en-GB" sz="6400" b="0" dirty="0"/>
              <a:t>Initially enabled and subsequently constrained investment in both cases.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5600" b="0" dirty="0"/>
              <a:t>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7200" dirty="0"/>
              <a:t>The role of strategy and vision </a:t>
            </a:r>
            <a:r>
              <a:rPr lang="en-GB" sz="5600" b="0" dirty="0"/>
              <a:t>(Notteboom, 2016; Monios &amp; Wilmsmeier, 2016). </a:t>
            </a:r>
            <a:endParaRPr lang="en-GB" sz="5600" dirty="0"/>
          </a:p>
          <a:p>
            <a:pPr>
              <a:lnSpc>
                <a:spcPct val="120000"/>
              </a:lnSpc>
            </a:pPr>
            <a:r>
              <a:rPr lang="en-GB" sz="6400" b="0" dirty="0"/>
              <a:t>Opportunistic / short-term investments vs strategic / long-term planning.</a:t>
            </a:r>
          </a:p>
          <a:p>
            <a:pPr marL="0" indent="0">
              <a:lnSpc>
                <a:spcPct val="120000"/>
              </a:lnSpc>
              <a:buNone/>
            </a:pPr>
            <a:endParaRPr lang="en-GB" sz="5600" b="0" dirty="0"/>
          </a:p>
          <a:p>
            <a:pPr marL="0" indent="0">
              <a:lnSpc>
                <a:spcPct val="120000"/>
              </a:lnSpc>
              <a:buNone/>
            </a:pPr>
            <a:r>
              <a:rPr lang="en-GB" sz="7200" dirty="0"/>
              <a:t>How the pre-existing asset base influences future diversification </a:t>
            </a:r>
            <a:r>
              <a:rPr lang="en-GB" sz="5600" b="0" dirty="0"/>
              <a:t>(Maskell &amp; Malmberg, 1999; Alderton, 2008).</a:t>
            </a:r>
            <a:endParaRPr lang="en-GB" sz="5600" dirty="0"/>
          </a:p>
          <a:p>
            <a:pPr>
              <a:lnSpc>
                <a:spcPct val="120000"/>
              </a:lnSpc>
            </a:pPr>
            <a:r>
              <a:rPr lang="en-GB" sz="6400" b="0" dirty="0"/>
              <a:t>Underutilised port site on brownfield land vs port site with potential expansion upon greenfield land.</a:t>
            </a:r>
          </a:p>
          <a:p>
            <a:pPr>
              <a:lnSpc>
                <a:spcPct val="120000"/>
              </a:lnSpc>
            </a:pPr>
            <a:endParaRPr lang="en-GB" sz="5600" b="0" dirty="0"/>
          </a:p>
          <a:p>
            <a:pPr marL="0" indent="0">
              <a:lnSpc>
                <a:spcPct val="120000"/>
              </a:lnSpc>
              <a:buNone/>
            </a:pPr>
            <a:r>
              <a:rPr lang="en-GB" sz="7200" dirty="0"/>
              <a:t>How port governance settings influences investment approaches </a:t>
            </a:r>
            <a:r>
              <a:rPr lang="en-GB" sz="5600" b="0" dirty="0"/>
              <a:t>(Monios, 2017; Notteboom et al, 2013; Debrie et al, 2013). </a:t>
            </a:r>
            <a:endParaRPr lang="en-GB" sz="5600" dirty="0"/>
          </a:p>
          <a:p>
            <a:pPr>
              <a:lnSpc>
                <a:spcPct val="120000"/>
              </a:lnSpc>
            </a:pPr>
            <a:r>
              <a:rPr lang="en-GB" sz="6400" b="0" dirty="0"/>
              <a:t>Reactive investment decisions (private ownership) vs proactive planning and investment (public ownership).</a:t>
            </a:r>
          </a:p>
          <a:p>
            <a:pPr marL="0" indent="0">
              <a:lnSpc>
                <a:spcPct val="120000"/>
              </a:lnSpc>
              <a:buNone/>
            </a:pPr>
            <a:endParaRPr lang="en-GB" sz="5600" b="0" dirty="0"/>
          </a:p>
          <a:p>
            <a:pPr marL="0" indent="0">
              <a:lnSpc>
                <a:spcPct val="120000"/>
              </a:lnSpc>
              <a:buNone/>
            </a:pPr>
            <a:r>
              <a:rPr lang="en-GB" sz="7200" dirty="0"/>
              <a:t>The role of firm investment and corporate strategies in catalysing port diversification </a:t>
            </a:r>
            <a:r>
              <a:rPr lang="en-GB" sz="5600" b="0" dirty="0"/>
              <a:t>(Notteboom, 2016; Jacobs &amp; Notteboom, 2011).</a:t>
            </a:r>
          </a:p>
          <a:p>
            <a:pPr>
              <a:lnSpc>
                <a:spcPct val="120000"/>
              </a:lnSpc>
            </a:pPr>
            <a:r>
              <a:rPr lang="en-GB" sz="6400" b="0" dirty="0"/>
              <a:t>Contrasting instances and levels of dependence upon firm investment to enable port adaptation and diversification across cases. </a:t>
            </a:r>
            <a:endParaRPr lang="en-GB" sz="4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4812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100" y="146908"/>
            <a:ext cx="8229600" cy="884237"/>
          </a:xfrm>
        </p:spPr>
        <p:txBody>
          <a:bodyPr>
            <a:normAutofit/>
          </a:bodyPr>
          <a:lstStyle/>
          <a:p>
            <a:r>
              <a:rPr lang="en-GB" dirty="0"/>
              <a:t>Agenda and research gaps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839" y="763528"/>
            <a:ext cx="8640959" cy="338555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en-GB" sz="2800" b="0" dirty="0"/>
              <a:t>Path creation, adaptation and diversification can be applied to ports as economic actors </a:t>
            </a:r>
            <a:r>
              <a:rPr lang="en-GB" sz="1900" b="0" dirty="0"/>
              <a:t>(Martin, 2010; Pike et al, 2010; Martin &amp; Sunley, 2006).</a:t>
            </a:r>
          </a:p>
          <a:p>
            <a:pPr>
              <a:lnSpc>
                <a:spcPct val="110000"/>
              </a:lnSpc>
            </a:pPr>
            <a:r>
              <a:rPr lang="en-GB" sz="2800" b="0" dirty="0"/>
              <a:t>Ports are strategic asset bases - overlooked in shaping path creation process </a:t>
            </a:r>
            <a:r>
              <a:rPr lang="en-GB" sz="1900" b="0" dirty="0"/>
              <a:t>(Notteboom, 2016; Martin, 2010; Maskell &amp; Malmberg, 1999).</a:t>
            </a:r>
          </a:p>
          <a:p>
            <a:pPr>
              <a:lnSpc>
                <a:spcPct val="110000"/>
              </a:lnSpc>
            </a:pPr>
            <a:r>
              <a:rPr lang="en-GB" sz="2800" b="0" dirty="0"/>
              <a:t>Different to firms – rootedness, governance structures, physical assets </a:t>
            </a:r>
            <a:r>
              <a:rPr lang="en-GB" sz="1900" b="0" dirty="0"/>
              <a:t>(Brooks &amp; Cullinane, 2007; Alderton, 2008; Verhoeven, 2010).</a:t>
            </a:r>
          </a:p>
          <a:p>
            <a:pPr>
              <a:lnSpc>
                <a:spcPct val="110000"/>
              </a:lnSpc>
            </a:pPr>
            <a:r>
              <a:rPr lang="en-GB" sz="2600" b="0" dirty="0"/>
              <a:t>Offshore wind provides new example of port diversification </a:t>
            </a:r>
            <a:r>
              <a:rPr lang="en-GB" sz="1900" b="0" dirty="0"/>
              <a:t>(Notteboom, 2016; Jacobs &amp; Lagendijk, 2014; Jacobs &amp; Notteboom, 2011).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E09104-2425-47B2-A518-8BC3ECE327D4}"/>
              </a:ext>
            </a:extLst>
          </p:cNvPr>
          <p:cNvSpPr txBox="1">
            <a:spLocks/>
          </p:cNvSpPr>
          <p:nvPr/>
        </p:nvSpPr>
        <p:spPr>
          <a:xfrm>
            <a:off x="274100" y="4111625"/>
            <a:ext cx="8229600" cy="8842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u="none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GB" sz="2700" dirty="0"/>
              <a:t>Why ports?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E9F1BAE-C9E6-4C00-A27A-898590EAFD09}"/>
              </a:ext>
            </a:extLst>
          </p:cNvPr>
          <p:cNvSpPr txBox="1">
            <a:spLocks/>
          </p:cNvSpPr>
          <p:nvPr/>
        </p:nvSpPr>
        <p:spPr>
          <a:xfrm>
            <a:off x="267204" y="4555807"/>
            <a:ext cx="8609594" cy="23042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2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7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b="1" i="0" kern="120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2800" b="0" dirty="0"/>
              <a:t>Ports provide infrastructural platform for other sectors to grow in regions.</a:t>
            </a:r>
          </a:p>
          <a:p>
            <a:pPr>
              <a:lnSpc>
                <a:spcPct val="120000"/>
              </a:lnSpc>
            </a:pPr>
            <a:r>
              <a:rPr lang="en-GB" sz="2800" b="0" dirty="0"/>
              <a:t>Ports act as ‘enabler’ for new regional paths.</a:t>
            </a:r>
          </a:p>
          <a:p>
            <a:pPr>
              <a:lnSpc>
                <a:spcPct val="120000"/>
              </a:lnSpc>
            </a:pPr>
            <a:r>
              <a:rPr lang="en-GB" sz="2800" b="0" dirty="0"/>
              <a:t>Inter-relation to regional economic policy and strategy.</a:t>
            </a:r>
          </a:p>
        </p:txBody>
      </p:sp>
    </p:spTree>
    <p:extLst>
      <p:ext uri="{BB962C8B-B14F-4D97-AF65-F5344CB8AC3E}">
        <p14:creationId xmlns:p14="http://schemas.microsoft.com/office/powerpoint/2010/main" val="1266046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399" y="548680"/>
            <a:ext cx="8229600" cy="884237"/>
          </a:xfrm>
        </p:spPr>
        <p:txBody>
          <a:bodyPr/>
          <a:lstStyle/>
          <a:p>
            <a:r>
              <a:rPr lang="en-GB" dirty="0"/>
              <a:t>Key areas of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399" y="1268760"/>
            <a:ext cx="8229600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0" dirty="0"/>
              <a:t>Identifying and assessing the capacity of local institutions to harness and convert inherited and geographically specific port-related assets for new path creation.</a:t>
            </a:r>
          </a:p>
          <a:p>
            <a:pPr marL="0" indent="0">
              <a:buNone/>
            </a:pPr>
            <a:endParaRPr lang="en-GB" b="0" dirty="0"/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GB" sz="2000" b="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What forms of port diversification have been developed by port authorities and associated local institutions? </a:t>
            </a:r>
          </a:p>
          <a:p>
            <a:pPr marL="342900" lvl="0" indent="-342900"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endParaRPr lang="en-GB" sz="2000" b="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en-GB" sz="2000" b="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In what ways do port ownership and governance models shape a port’s capacity to adapt?</a:t>
            </a:r>
          </a:p>
          <a:p>
            <a:pPr marL="342900" lvl="0" indent="-342900">
              <a:spcAft>
                <a:spcPts val="800"/>
              </a:spcAft>
              <a:buFont typeface="+mj-lt"/>
              <a:buAutoNum type="arabicPeriod" startAt="2"/>
              <a:tabLst>
                <a:tab pos="457200" algn="l"/>
              </a:tabLst>
            </a:pPr>
            <a:endParaRPr lang="en-GB" sz="2000" b="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+mj-lt"/>
              <a:buAutoNum type="arabicPeriod" startAt="3"/>
              <a:tabLst>
                <a:tab pos="457200" algn="l"/>
              </a:tabLst>
            </a:pPr>
            <a:r>
              <a:rPr lang="en-GB" sz="2000" b="0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How do multiscalar institutional environments enable and/or constrain port adaptation?</a:t>
            </a:r>
            <a:endParaRPr lang="en-GB" sz="2000" b="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895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FDCB3F-4A08-4BB7-B478-B34A8A80670C}"/>
              </a:ext>
            </a:extLst>
          </p:cNvPr>
          <p:cNvSpPr/>
          <p:nvPr/>
        </p:nvSpPr>
        <p:spPr>
          <a:xfrm>
            <a:off x="6372200" y="0"/>
            <a:ext cx="2771800" cy="980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E8E6DD-DAF6-42FF-831F-CE9963AAA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415" y="276747"/>
            <a:ext cx="8229600" cy="884237"/>
          </a:xfrm>
        </p:spPr>
        <p:txBody>
          <a:bodyPr>
            <a:normAutofit fontScale="90000"/>
          </a:bodyPr>
          <a:lstStyle/>
          <a:p>
            <a:r>
              <a:rPr lang="en-GB" dirty="0"/>
              <a:t>Analytical Framework: Port adaptation </a:t>
            </a:r>
            <a:br>
              <a:rPr lang="en-GB" dirty="0"/>
            </a:br>
            <a:r>
              <a:rPr lang="en-GB" dirty="0"/>
              <a:t>and diversification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8E3251-63B6-4B21-A617-49F8ED29BA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46" t="27562" r="22641" b="18354"/>
          <a:stretch/>
        </p:blipFill>
        <p:spPr>
          <a:xfrm>
            <a:off x="678745" y="1340768"/>
            <a:ext cx="7786510" cy="469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7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0300"/>
            <a:ext cx="8229600" cy="884237"/>
          </a:xfrm>
        </p:spPr>
        <p:txBody>
          <a:bodyPr/>
          <a:lstStyle/>
          <a:p>
            <a:r>
              <a:rPr lang="en-GB" dirty="0"/>
              <a:t>Overview: Humber Ports 2017-2018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3826768" cy="546793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b="0" dirty="0"/>
              <a:t>Currently </a:t>
            </a:r>
            <a:r>
              <a:rPr lang="en-GB" b="0"/>
              <a:t>a </a:t>
            </a:r>
            <a:r>
              <a:rPr lang="en-US" b="0" i="1"/>
              <a:t>manufacturing,</a:t>
            </a:r>
            <a:r>
              <a:rPr lang="en-GB" b="0"/>
              <a:t> </a:t>
            </a:r>
            <a:r>
              <a:rPr lang="en-GB" b="0" i="1"/>
              <a:t>installation </a:t>
            </a:r>
            <a:r>
              <a:rPr lang="en-US" b="0"/>
              <a:t>and</a:t>
            </a:r>
            <a:r>
              <a:rPr lang="en-US" b="0" i="1"/>
              <a:t> O&amp;M </a:t>
            </a:r>
            <a:r>
              <a:rPr lang="en-GB" b="0"/>
              <a:t>port </a:t>
            </a:r>
            <a:r>
              <a:rPr lang="en-GB" b="0" dirty="0"/>
              <a:t>(offshore </a:t>
            </a:r>
            <a:r>
              <a:rPr lang="en-GB" b="0"/>
              <a:t>wind)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Active Firms: </a:t>
            </a:r>
          </a:p>
          <a:p>
            <a:r>
              <a:rPr lang="en-GB" b="0" dirty="0"/>
              <a:t>Siemens Gamesa Renewable Energy</a:t>
            </a:r>
          </a:p>
          <a:p>
            <a:r>
              <a:rPr lang="en-GB" b="0" dirty="0"/>
              <a:t>Orsted</a:t>
            </a:r>
          </a:p>
          <a:p>
            <a:r>
              <a:rPr lang="en-GB" b="0" dirty="0"/>
              <a:t>O&amp;M operators at Port of Grimsby</a:t>
            </a:r>
          </a:p>
          <a:p>
            <a:pPr marL="0" indent="0">
              <a:buNone/>
            </a:pPr>
            <a:endParaRPr lang="en-GB" b="0" dirty="0"/>
          </a:p>
          <a:p>
            <a:pPr marL="0" indent="0">
              <a:buNone/>
            </a:pPr>
            <a:r>
              <a:rPr lang="en-GB" dirty="0"/>
              <a:t>Governance</a:t>
            </a:r>
          </a:p>
          <a:p>
            <a:r>
              <a:rPr lang="en-GB" b="0" dirty="0"/>
              <a:t>Privately owned, managed and operated by ABP, a public limited company.</a:t>
            </a:r>
          </a:p>
          <a:p>
            <a:pPr marL="0" indent="0">
              <a:buNone/>
            </a:pPr>
            <a:endParaRPr lang="en-GB" b="0" dirty="0"/>
          </a:p>
          <a:p>
            <a:pPr marL="0" lvl="0" indent="0">
              <a:buNone/>
            </a:pPr>
            <a:r>
              <a:rPr lang="en-GB" dirty="0">
                <a:solidFill>
                  <a:srgbClr val="1F497D"/>
                </a:solidFill>
              </a:rPr>
              <a:t>Tensions and Issues</a:t>
            </a:r>
          </a:p>
          <a:p>
            <a:r>
              <a:rPr lang="en-GB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bank ‘vs’ South bank on Humber Estuary (ports and local councils).</a:t>
            </a:r>
          </a:p>
          <a:p>
            <a:endParaRPr lang="en-GB" b="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Historically, ABP were reluctant to collaborate with local councils and national government agencies.</a:t>
            </a:r>
          </a:p>
          <a:p>
            <a:pPr marL="0" lvl="0" indent="0">
              <a:buNone/>
            </a:pPr>
            <a:endParaRPr lang="en-GB" b="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/>
              <a:t>Diversification stage: Emerging</a:t>
            </a:r>
          </a:p>
          <a:p>
            <a:pPr marL="0" indent="0">
              <a:buNone/>
            </a:pPr>
            <a:r>
              <a:rPr lang="en-GB" b="0" dirty="0"/>
              <a:t>First diversified in 2009/2010 into O&amp;M (Centrica) and further diversified assets in 2013 and 2016.</a:t>
            </a:r>
          </a:p>
          <a:p>
            <a:pPr marL="0" lvl="0" indent="0">
              <a:buNone/>
            </a:pPr>
            <a:endParaRPr lang="en-GB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b="0" dirty="0"/>
          </a:p>
          <a:p>
            <a:pPr marL="0" indent="0">
              <a:buNone/>
            </a:pPr>
            <a:endParaRPr lang="en-GB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066" y="836712"/>
            <a:ext cx="4698414" cy="27528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7713"/>
          <a:stretch/>
        </p:blipFill>
        <p:spPr>
          <a:xfrm>
            <a:off x="4194066" y="3645024"/>
            <a:ext cx="4698414" cy="304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68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16" y="70061"/>
            <a:ext cx="8229600" cy="884237"/>
          </a:xfrm>
        </p:spPr>
        <p:txBody>
          <a:bodyPr>
            <a:normAutofit/>
          </a:bodyPr>
          <a:lstStyle/>
          <a:p>
            <a:r>
              <a:rPr lang="en-GB" dirty="0"/>
              <a:t>Overview: Port of </a:t>
            </a:r>
            <a:r>
              <a:rPr lang="en-GB"/>
              <a:t>Cuxhaven 2018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189" y="685265"/>
            <a:ext cx="4367068" cy="60975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400" b="0" dirty="0"/>
              <a:t>Cuxhaven is an </a:t>
            </a:r>
            <a:r>
              <a:rPr lang="en-GB" sz="1400" b="0" i="1" dirty="0"/>
              <a:t>O&amp;M</a:t>
            </a:r>
            <a:r>
              <a:rPr lang="en-GB" sz="1400" b="0" dirty="0"/>
              <a:t> (</a:t>
            </a:r>
            <a:r>
              <a:rPr lang="en-GB" sz="1400" b="0" i="1" dirty="0"/>
              <a:t>operations &amp; maintenance)</a:t>
            </a:r>
            <a:r>
              <a:rPr lang="en-GB" sz="1400" b="0" dirty="0"/>
              <a:t>, </a:t>
            </a:r>
            <a:r>
              <a:rPr lang="en-GB" sz="1400" b="0" i="1" dirty="0"/>
              <a:t>installation</a:t>
            </a:r>
            <a:r>
              <a:rPr lang="en-GB" sz="1400" b="0" dirty="0"/>
              <a:t> and </a:t>
            </a:r>
            <a:r>
              <a:rPr lang="en-GB" sz="1400" b="0" i="1" dirty="0"/>
              <a:t>manufacturing </a:t>
            </a:r>
            <a:r>
              <a:rPr lang="en-GB" sz="1400" b="0" dirty="0"/>
              <a:t>port (offshore wind).</a:t>
            </a:r>
          </a:p>
          <a:p>
            <a:pPr marL="0" indent="0">
              <a:buNone/>
            </a:pPr>
            <a:endParaRPr lang="en-GB" sz="1400" b="0" dirty="0"/>
          </a:p>
          <a:p>
            <a:pPr marL="0" indent="0">
              <a:buNone/>
            </a:pPr>
            <a:r>
              <a:rPr lang="en-GB" sz="1400" dirty="0"/>
              <a:t>Active firms</a:t>
            </a:r>
          </a:p>
          <a:p>
            <a:r>
              <a:rPr lang="en-GB" sz="1400" b="0" dirty="0"/>
              <a:t>Siemens and its suppliers (manufacturers) </a:t>
            </a:r>
          </a:p>
          <a:p>
            <a:r>
              <a:rPr lang="en-GB" sz="1400" b="0" dirty="0"/>
              <a:t>AMBAU (manufacturer)</a:t>
            </a:r>
          </a:p>
          <a:p>
            <a:r>
              <a:rPr lang="en-GB" sz="1400" b="0" dirty="0"/>
              <a:t>Contract-based installation and O&amp;M firms</a:t>
            </a:r>
          </a:p>
          <a:p>
            <a:pPr marL="0" indent="0">
              <a:buNone/>
            </a:pPr>
            <a:endParaRPr lang="en-GB" sz="1400" b="0" dirty="0"/>
          </a:p>
          <a:p>
            <a:pPr marL="0" indent="0">
              <a:buNone/>
            </a:pPr>
            <a:r>
              <a:rPr lang="en-GB" sz="1400" dirty="0"/>
              <a:t>Governance</a:t>
            </a:r>
          </a:p>
          <a:p>
            <a:r>
              <a:rPr lang="en-GB" sz="1400" b="0" dirty="0">
                <a:latin typeface="+mj-lt"/>
                <a:ea typeface="Calibri" panose="020F0502020204030204" pitchFamily="34" charset="0"/>
              </a:rPr>
              <a:t>Publically owned by State of Lower Saxony. </a:t>
            </a:r>
          </a:p>
          <a:p>
            <a:r>
              <a:rPr lang="en-GB" sz="1400" b="0" dirty="0">
                <a:latin typeface="+mj-lt"/>
                <a:ea typeface="Calibri" panose="020F0502020204030204" pitchFamily="34" charset="0"/>
              </a:rPr>
              <a:t>Operated by a publically owned company, Niedersachsen Ports GmbH &amp; Co. KG. </a:t>
            </a:r>
          </a:p>
          <a:p>
            <a:r>
              <a:rPr lang="en-GB" sz="1400" b="0" dirty="0">
                <a:latin typeface="+mj-lt"/>
                <a:ea typeface="Calibri" panose="020F0502020204030204" pitchFamily="34" charset="0"/>
              </a:rPr>
              <a:t>Cuxport GmbH as private operator of multipurpose terminal.</a:t>
            </a:r>
          </a:p>
          <a:p>
            <a:pPr marL="0" indent="0">
              <a:buNone/>
            </a:pPr>
            <a:endParaRPr lang="en-GB" sz="1400" b="0" dirty="0"/>
          </a:p>
          <a:p>
            <a:pPr marL="0" indent="0">
              <a:buNone/>
            </a:pPr>
            <a:r>
              <a:rPr lang="en-GB" sz="1400" dirty="0"/>
              <a:t>Key site for offshore wind</a:t>
            </a:r>
          </a:p>
          <a:p>
            <a:pPr marL="0" indent="0">
              <a:buNone/>
            </a:pPr>
            <a:r>
              <a:rPr lang="en-GB" sz="1400" b="0" i="1" dirty="0"/>
              <a:t>‘Offshore Base Cuxhaven’ (2003)</a:t>
            </a:r>
          </a:p>
          <a:p>
            <a:pPr marL="0" indent="0">
              <a:buNone/>
            </a:pPr>
            <a:r>
              <a:rPr lang="en-GB" sz="1400" b="0" dirty="0"/>
              <a:t>Now the leading offshore wind port in Northern Germany supporting the development of several North Sea projects since the mid-2000s.</a:t>
            </a:r>
          </a:p>
          <a:p>
            <a:pPr marL="0" indent="0">
              <a:buNone/>
            </a:pPr>
            <a:endParaRPr lang="en-GB" sz="1400" b="0" dirty="0"/>
          </a:p>
          <a:p>
            <a:pPr marL="0" indent="0">
              <a:buNone/>
            </a:pPr>
            <a:r>
              <a:rPr lang="en-GB" sz="1400" dirty="0"/>
              <a:t>Diversification stage: Established</a:t>
            </a:r>
          </a:p>
          <a:p>
            <a:pPr marL="0" indent="0">
              <a:buNone/>
            </a:pPr>
            <a:r>
              <a:rPr lang="en-GB" sz="1400" b="0" dirty="0"/>
              <a:t>First diversified in 2006 and further expanded asset base in 2009, 2011, 2014, 2017 and 2018. Further expansion of asset base in planning stage.</a:t>
            </a:r>
          </a:p>
          <a:p>
            <a:pPr marL="0" indent="0">
              <a:buNone/>
            </a:pPr>
            <a:endParaRPr lang="en-GB" sz="1800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11AD34-BA8B-4462-8EAB-C73EBE6C0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841" y="685265"/>
            <a:ext cx="4107289" cy="30804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0B3AA2F-201E-4CB8-84A2-47625952688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927" t="13848" r="23717" b="15001"/>
          <a:stretch/>
        </p:blipFill>
        <p:spPr>
          <a:xfrm>
            <a:off x="4669841" y="3849524"/>
            <a:ext cx="4107288" cy="288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632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0B180-C2D5-418F-9E4D-991D99F85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56" y="168895"/>
            <a:ext cx="6969939" cy="760224"/>
          </a:xfrm>
        </p:spPr>
        <p:txBody>
          <a:bodyPr>
            <a:noAutofit/>
          </a:bodyPr>
          <a:lstStyle/>
          <a:p>
            <a:r>
              <a:rPr lang="en-GB" sz="2800" dirty="0"/>
              <a:t>Port adaptation and path creation: </a:t>
            </a:r>
            <a:br>
              <a:rPr lang="en-GB" sz="2800" dirty="0"/>
            </a:br>
            <a:r>
              <a:rPr lang="en-GB" sz="2800" dirty="0"/>
              <a:t>Port of Cuxhaven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A9CEBF-F227-4244-879C-229BED8A2A2C}"/>
              </a:ext>
            </a:extLst>
          </p:cNvPr>
          <p:cNvSpPr txBox="1"/>
          <p:nvPr/>
        </p:nvSpPr>
        <p:spPr>
          <a:xfrm>
            <a:off x="6228184" y="6381328"/>
            <a:ext cx="3961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tx2"/>
                </a:solidFill>
                <a:latin typeface="+mj-lt"/>
              </a:rPr>
              <a:t>Source: Author’s own research</a:t>
            </a:r>
            <a:endParaRPr lang="en-GB" sz="12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AF52FC-0CAA-457A-BEB6-B9B4E072EC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29001" r="30313" b="17800"/>
          <a:stretch/>
        </p:blipFill>
        <p:spPr>
          <a:xfrm>
            <a:off x="754447" y="1048238"/>
            <a:ext cx="6969939" cy="519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8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0A9CEBF-F227-4244-879C-229BED8A2A2C}"/>
              </a:ext>
            </a:extLst>
          </p:cNvPr>
          <p:cNvSpPr txBox="1"/>
          <p:nvPr/>
        </p:nvSpPr>
        <p:spPr>
          <a:xfrm>
            <a:off x="6228184" y="6381328"/>
            <a:ext cx="3961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tx2"/>
                </a:solidFill>
                <a:latin typeface="+mj-lt"/>
              </a:rPr>
              <a:t>Source: Author’s own research</a:t>
            </a:r>
            <a:endParaRPr lang="en-GB" sz="12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089CE7-3B84-4451-863B-9DAC97331E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25" t="30400" r="31101" b="15001"/>
          <a:stretch/>
        </p:blipFill>
        <p:spPr>
          <a:xfrm>
            <a:off x="755576" y="987327"/>
            <a:ext cx="6840760" cy="5335793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A5682A04-2FBC-4211-9D05-D5D7DC442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756" y="168895"/>
            <a:ext cx="6969939" cy="760224"/>
          </a:xfrm>
        </p:spPr>
        <p:txBody>
          <a:bodyPr>
            <a:noAutofit/>
          </a:bodyPr>
          <a:lstStyle/>
          <a:p>
            <a:r>
              <a:rPr lang="en-GB" sz="2800" dirty="0"/>
              <a:t>Port adaptation and path creation: </a:t>
            </a:r>
            <a:br>
              <a:rPr lang="en-GB" sz="2800" dirty="0"/>
            </a:br>
            <a:r>
              <a:rPr lang="en-GB" sz="2800" dirty="0"/>
              <a:t>Humber Ports</a:t>
            </a:r>
          </a:p>
        </p:txBody>
      </p:sp>
    </p:spTree>
    <p:extLst>
      <p:ext uri="{BB962C8B-B14F-4D97-AF65-F5344CB8AC3E}">
        <p14:creationId xmlns:p14="http://schemas.microsoft.com/office/powerpoint/2010/main" val="556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0A4FF4E9-2D59-40AF-85C4-3DD61B76F058}"/>
              </a:ext>
            </a:extLst>
          </p:cNvPr>
          <p:cNvSpPr txBox="1">
            <a:spLocks/>
          </p:cNvSpPr>
          <p:nvPr/>
        </p:nvSpPr>
        <p:spPr>
          <a:xfrm>
            <a:off x="281302" y="212990"/>
            <a:ext cx="8229600" cy="8842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u="none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GB" dirty="0"/>
              <a:t>Key Causal Episodes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3D15A46-6A3D-4FCB-B919-5CFE2418DA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087" t="24800" r="17714" b="8001"/>
          <a:stretch/>
        </p:blipFill>
        <p:spPr>
          <a:xfrm>
            <a:off x="4396102" y="1221913"/>
            <a:ext cx="3528392" cy="52925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34DEBD-0654-41C7-A675-4FF061D509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51" t="26215" r="65749" b="13600"/>
          <a:stretch/>
        </p:blipFill>
        <p:spPr>
          <a:xfrm>
            <a:off x="35496" y="1227736"/>
            <a:ext cx="4032448" cy="5417274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5BF8552E-973A-44BF-BB68-19F54F613CCA}"/>
              </a:ext>
            </a:extLst>
          </p:cNvPr>
          <p:cNvSpPr txBox="1">
            <a:spLocks/>
          </p:cNvSpPr>
          <p:nvPr/>
        </p:nvSpPr>
        <p:spPr>
          <a:xfrm>
            <a:off x="403920" y="764704"/>
            <a:ext cx="2871936" cy="6154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u="none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GB" sz="1800" dirty="0"/>
              <a:t>Humber Ports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F76077B-56F2-443E-8DB7-376C1785EFF7}"/>
              </a:ext>
            </a:extLst>
          </p:cNvPr>
          <p:cNvSpPr txBox="1">
            <a:spLocks/>
          </p:cNvSpPr>
          <p:nvPr/>
        </p:nvSpPr>
        <p:spPr>
          <a:xfrm>
            <a:off x="4572000" y="764704"/>
            <a:ext cx="2871936" cy="61543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u="none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GB" sz="1800" dirty="0"/>
              <a:t>Port of Cuxhaven</a:t>
            </a:r>
          </a:p>
        </p:txBody>
      </p:sp>
    </p:spTree>
    <p:extLst>
      <p:ext uri="{BB962C8B-B14F-4D97-AF65-F5344CB8AC3E}">
        <p14:creationId xmlns:p14="http://schemas.microsoft.com/office/powerpoint/2010/main" val="2404165361"/>
      </p:ext>
    </p:extLst>
  </p:cSld>
  <p:clrMapOvr>
    <a:masterClrMapping/>
  </p:clrMapOvr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3721</TotalTime>
  <Words>1876</Words>
  <Application>Microsoft Office PowerPoint</Application>
  <PresentationFormat>On-screen Show (4:3)</PresentationFormat>
  <Paragraphs>212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1</vt:lpstr>
      <vt:lpstr>Adaptation, Governance and Industrial Diversification: North Sea Ports and the Growth of Offshore Wind   </vt:lpstr>
      <vt:lpstr>Agenda and research gaps</vt:lpstr>
      <vt:lpstr>Key areas of interest</vt:lpstr>
      <vt:lpstr>Analytical Framework: Port adaptation  and diversification </vt:lpstr>
      <vt:lpstr>Overview: Humber Ports 2017-2018</vt:lpstr>
      <vt:lpstr>Overview: Port of Cuxhaven 2018</vt:lpstr>
      <vt:lpstr>Port adaptation and path creation:  Port of Cuxhaven</vt:lpstr>
      <vt:lpstr>Port adaptation and path creation:  Humber Ports</vt:lpstr>
      <vt:lpstr>PowerPoint Presentation</vt:lpstr>
      <vt:lpstr>PoC: Land and infrastructure overview</vt:lpstr>
      <vt:lpstr>Key Findings: PoC case </vt:lpstr>
      <vt:lpstr>Key Findings: Humber Ports</vt:lpstr>
      <vt:lpstr>Conclusions</vt:lpstr>
    </vt:vector>
  </TitlesOfParts>
  <Company>Chromazone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Nigel Vickers</dc:creator>
  <cp:lastModifiedBy>Lewis Evans (PGR)</cp:lastModifiedBy>
  <cp:revision>803</cp:revision>
  <cp:lastPrinted>2020-09-12T15:46:11Z</cp:lastPrinted>
  <dcterms:created xsi:type="dcterms:W3CDTF">2012-04-10T09:04:14Z</dcterms:created>
  <dcterms:modified xsi:type="dcterms:W3CDTF">2020-10-03T12:43:41Z</dcterms:modified>
</cp:coreProperties>
</file>